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59" r:id="rId4"/>
    <p:sldId id="258" r:id="rId5"/>
    <p:sldId id="262" r:id="rId6"/>
    <p:sldId id="267" r:id="rId7"/>
    <p:sldId id="270" r:id="rId8"/>
    <p:sldId id="271" r:id="rId9"/>
    <p:sldId id="269" r:id="rId10"/>
    <p:sldId id="266" r:id="rId11"/>
    <p:sldId id="268" r:id="rId12"/>
    <p:sldId id="263" r:id="rId13"/>
    <p:sldId id="264" r:id="rId14"/>
    <p:sldId id="261" r:id="rId15"/>
    <p:sldId id="272" r:id="rId16"/>
    <p:sldId id="273" r:id="rId17"/>
    <p:sldId id="274" r:id="rId18"/>
    <p:sldId id="275" r:id="rId19"/>
    <p:sldId id="265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1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DC48F-F2A2-4297-9B01-BD49956D5468}" type="datetimeFigureOut">
              <a:rPr lang="ru-RU" smtClean="0"/>
              <a:t>26.08.2017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840F9-4EC2-47E4-988D-CB94F0CC09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131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11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12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13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14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15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16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17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18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3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4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5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6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7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8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9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10</a:t>
            </a:fld>
            <a:endParaRPr lang="ru-RU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3027"/>
            </a:avLst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mos.news/upload/resize_cache/iblock/38a/300_0_1/38a42ae7e49d54dad39c0fb3b25523c9.jpg" TargetMode="External"/><Relationship Id="rId13" Type="http://schemas.openxmlformats.org/officeDocument/2006/relationships/hyperlink" Target="http://www.stihi.ru/pics/2015/06/12/7930.jpg" TargetMode="External"/><Relationship Id="rId18" Type="http://schemas.openxmlformats.org/officeDocument/2006/relationships/hyperlink" Target="http://www.stihi.ru/pics/2016/10/18/2701.jpg" TargetMode="External"/><Relationship Id="rId3" Type="http://schemas.openxmlformats.org/officeDocument/2006/relationships/hyperlink" Target="https://arhivurokov.ru/multiurok/1/4/e/14e183846dd7e8f9c44ae356bde58eabfaba0939/pravila-dlia-uchniv-osnovnii-zakon-shkoliara_3.png" TargetMode="External"/><Relationship Id="rId21" Type="http://schemas.openxmlformats.org/officeDocument/2006/relationships/image" Target="../media/image23.png"/><Relationship Id="rId7" Type="http://schemas.openxmlformats.org/officeDocument/2006/relationships/hyperlink" Target="http://4.bp.blogspot.com/-Ejci47cu4Ws/VHpF_nKl7RI/AAAAAAAAJ_s/Oo4ANpOVEck/s1600/&#1047;&#1080;&#1084;&#1085;&#1103;&#1103;+&#1087;&#1088;&#1080;&#1088;&#1086;&#1076;&#1072;+&#1056;&#1086;&#1089;&#1089;&#1080;&#1080;3.jpg" TargetMode="External"/><Relationship Id="rId12" Type="http://schemas.openxmlformats.org/officeDocument/2006/relationships/hyperlink" Target="http://litsait.ru/images/photos/medium/article193181.jpg" TargetMode="External"/><Relationship Id="rId17" Type="http://schemas.openxmlformats.org/officeDocument/2006/relationships/hyperlink" Target="http://www.photokonkursy.ru/upload/iblock/755/IMGP2676_preview.jpg" TargetMode="External"/><Relationship Id="rId2" Type="http://schemas.openxmlformats.org/officeDocument/2006/relationships/hyperlink" Target="http://www.picshare.ru/uploads/150523/020aZ93Tmu.png" TargetMode="External"/><Relationship Id="rId16" Type="http://schemas.openxmlformats.org/officeDocument/2006/relationships/hyperlink" Target="http://clipart-library.com/images/rcjrpzrzi.jpg" TargetMode="External"/><Relationship Id="rId20" Type="http://schemas.openxmlformats.org/officeDocument/2006/relationships/hyperlink" Target="http://www.photoforum.ru/f/photo/000/708/708153_8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omotoz.ru/photo/priroda/photos/foto_prirody_vesnoyy/foto_prirody_vesnoyy_20.jpg" TargetMode="External"/><Relationship Id="rId11" Type="http://schemas.openxmlformats.org/officeDocument/2006/relationships/hyperlink" Target="http://www.topoboi.com/pic/201309/1440x900/topoboi.com-13892.jpg" TargetMode="External"/><Relationship Id="rId5" Type="http://schemas.openxmlformats.org/officeDocument/2006/relationships/hyperlink" Target="http://zastavok.net/main/priroda/1462042578.jpg" TargetMode="External"/><Relationship Id="rId15" Type="http://schemas.openxmlformats.org/officeDocument/2006/relationships/hyperlink" Target="https://minihitrosti.ru/wp-content/uploads/2017/03/%D0%A1%D0%BE%D1%81%D1%83%D0%BB%D1%8C%D0%BA%D0%B8-%D0%BD%D0%B0-%D0%BA%D1%80%D1%8B%D1%88%D0%B0%D1%85.jpg" TargetMode="External"/><Relationship Id="rId10" Type="http://schemas.openxmlformats.org/officeDocument/2006/relationships/hyperlink" Target="http://anub.ru/uploads/01.2008/120040081241_1.jpg" TargetMode="External"/><Relationship Id="rId19" Type="http://schemas.openxmlformats.org/officeDocument/2006/relationships/hyperlink" Target="http://litsait.ru/images/photos/medium/article108211.jpg" TargetMode="External"/><Relationship Id="rId4" Type="http://schemas.openxmlformats.org/officeDocument/2006/relationships/hyperlink" Target="http://scrapmania.ru/i/img/shop/b/10/78/79/107879_1474971724_39886.jpg" TargetMode="External"/><Relationship Id="rId9" Type="http://schemas.openxmlformats.org/officeDocument/2006/relationships/hyperlink" Target="http://4.bp.blogspot.com/-agrF1u50FFw/VLFIRTyQIyI/AAAAAAAAABo/tEkZjzGihBQ/s1600/%D1%80%D0%B0%D0%B4%D1%83%D0%B3%D0%B0.jpg" TargetMode="External"/><Relationship Id="rId14" Type="http://schemas.openxmlformats.org/officeDocument/2006/relationships/hyperlink" Target="http://img1.liveinternet.ru/images/attach/c/0/121/40/121040071_1307461286_060712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1228"/>
            <a:ext cx="7304437" cy="13104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>
                <a:gd name="adj1" fmla="val 6250"/>
                <a:gd name="adj2" fmla="val 187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Когда это бывает?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8248" y="2464961"/>
            <a:ext cx="76209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Интерактивная </a:t>
            </a:r>
            <a:r>
              <a:rPr lang="ru-RU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игра для детей детского сада</a:t>
            </a:r>
            <a:endParaRPr lang="ru-RU" sz="2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9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66478"/>
            <a:ext cx="2962596" cy="1984074"/>
          </a:xfrm>
          <a:prstGeom prst="rect">
            <a:avLst/>
          </a:prstGeom>
        </p:spPr>
      </p:pic>
      <p:pic>
        <p:nvPicPr>
          <p:cNvPr id="5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6376" y="541227"/>
            <a:ext cx="1043609" cy="188608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094117"/>
            <a:ext cx="108585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24336" y="399390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Georgia" pitchFamily="18" charset="0"/>
              </a:rPr>
              <a:t>Автор: </a:t>
            </a:r>
            <a:r>
              <a:rPr lang="ru-RU" sz="1400" dirty="0" err="1">
                <a:solidFill>
                  <a:srgbClr val="002060"/>
                </a:solidFill>
                <a:latin typeface="Georgia" pitchFamily="18" charset="0"/>
              </a:rPr>
              <a:t>Фрундина</a:t>
            </a:r>
            <a:r>
              <a:rPr lang="ru-RU" sz="1400" dirty="0">
                <a:solidFill>
                  <a:srgbClr val="002060"/>
                </a:solidFill>
                <a:latin typeface="Georgia" pitchFamily="18" charset="0"/>
              </a:rPr>
              <a:t> Лариса Владимировна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Georgia" pitchFamily="18" charset="0"/>
              </a:rPr>
              <a:t>Воспитатель МБДОУ «Селекционный детский сад»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Georgia" pitchFamily="18" charset="0"/>
              </a:rPr>
              <a:t>Льговского района Курской области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Georgia" pitchFamily="18" charset="0"/>
              </a:rPr>
              <a:t>2017 год</a:t>
            </a:r>
          </a:p>
        </p:txBody>
      </p:sp>
    </p:spTree>
    <p:extLst>
      <p:ext uri="{BB962C8B-B14F-4D97-AF65-F5344CB8AC3E}">
        <p14:creationId xmlns:p14="http://schemas.microsoft.com/office/powerpoint/2010/main" val="7006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2201" y="2264554"/>
            <a:ext cx="24636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Одуванчик</a:t>
            </a:r>
            <a:endParaRPr lang="ru-RU" sz="2800" b="1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" y="3348157"/>
            <a:ext cx="1083195" cy="1795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635646"/>
            <a:ext cx="5151800" cy="3288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0392" y="3205944"/>
            <a:ext cx="1043609" cy="188608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93507"/>
            <a:ext cx="734481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Я шарик пушистый, белею в поле чистом,</a:t>
            </a:r>
            <a:b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А дунул ветерок, остался стебелек.</a:t>
            </a:r>
          </a:p>
        </p:txBody>
      </p:sp>
    </p:spTree>
    <p:extLst>
      <p:ext uri="{BB962C8B-B14F-4D97-AF65-F5344CB8AC3E}">
        <p14:creationId xmlns:p14="http://schemas.microsoft.com/office/powerpoint/2010/main" val="336987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2201" y="2552586"/>
            <a:ext cx="15995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Солнце</a:t>
            </a:r>
            <a:endParaRPr lang="ru-RU" sz="2800" b="1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" y="3348157"/>
            <a:ext cx="1083195" cy="1795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63638"/>
            <a:ext cx="5184574" cy="3372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0392" y="3205944"/>
            <a:ext cx="1043609" cy="188608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7495"/>
            <a:ext cx="727280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По небу </a:t>
            </a: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ходит</a:t>
            </a: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маляр </a:t>
            </a: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без кистей.</a:t>
            </a:r>
            <a:b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Краской </a:t>
            </a: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коричневой</a:t>
            </a: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красит </a:t>
            </a: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людей.</a:t>
            </a:r>
            <a:b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endParaRPr lang="ru-RU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83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3529" y="2571750"/>
            <a:ext cx="2808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Подснежник</a:t>
            </a:r>
            <a:endParaRPr lang="ru-RU" sz="2800" b="1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" y="3348157"/>
            <a:ext cx="1083195" cy="1795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18710"/>
            <a:ext cx="4536504" cy="3212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0392" y="3205944"/>
            <a:ext cx="1043609" cy="188608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7495"/>
            <a:ext cx="6696744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Первым вылез из землицы</a:t>
            </a:r>
            <a:b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проталинке.</a:t>
            </a:r>
            <a:b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Он мороза не боится,</a:t>
            </a:r>
            <a:b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Хоть и маленький</a:t>
            </a: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.</a:t>
            </a:r>
            <a:endParaRPr lang="ru-RU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21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2201" y="2014850"/>
            <a:ext cx="9514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Лёд</a:t>
            </a:r>
            <a:endParaRPr lang="ru-RU" sz="2800" b="1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" y="3348157"/>
            <a:ext cx="1083195" cy="179534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83300" y="195486"/>
            <a:ext cx="44607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  <a:t>Прозрачен, как стекло,</a:t>
            </a:r>
            <a:br>
              <a:rPr lang="ru-RU" sz="2400" b="1" dirty="0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</a:br>
            <a:r>
              <a:rPr lang="ru-RU" sz="2400" b="1" dirty="0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  <a:t>А не вставишь его в окно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ea typeface="Calibri"/>
                <a:cs typeface="Times New Roman"/>
              </a:rPr>
              <a:t>.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248" y="1026484"/>
            <a:ext cx="6229821" cy="3997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0392" y="3205944"/>
            <a:ext cx="1043609" cy="188608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74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2201" y="2408570"/>
            <a:ext cx="15995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Роса</a:t>
            </a:r>
            <a:endParaRPr lang="ru-RU" sz="2800" b="1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" y="3348157"/>
            <a:ext cx="1083195" cy="1795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26041"/>
            <a:ext cx="5616624" cy="3021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0392" y="3205944"/>
            <a:ext cx="1043609" cy="188608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95487"/>
            <a:ext cx="7056784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Утром бусы засверкали,</a:t>
            </a:r>
            <a:b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Всю траву собой заткали,</a:t>
            </a:r>
            <a:b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А пошли искать их </a:t>
            </a: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днём</a:t>
            </a: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,</a:t>
            </a:r>
            <a:b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Ищем-ищем – не найдем</a:t>
            </a: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.</a:t>
            </a:r>
            <a:endParaRPr lang="ru-RU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5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2201" y="2014850"/>
            <a:ext cx="15995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Ручей</a:t>
            </a:r>
            <a:endParaRPr lang="ru-RU" sz="2800" b="1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" y="3348157"/>
            <a:ext cx="1083195" cy="1795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47491"/>
            <a:ext cx="5631243" cy="3517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0392" y="3205944"/>
            <a:ext cx="1043609" cy="188608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7494"/>
            <a:ext cx="511256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 голубенькой рубашке</a:t>
            </a:r>
            <a:b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Бежит по дну овражка</a:t>
            </a: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.</a:t>
            </a:r>
            <a:endParaRPr lang="ru-RU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63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2201" y="2480578"/>
            <a:ext cx="2103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Листок</a:t>
            </a:r>
            <a:endParaRPr lang="ru-RU" sz="2800" b="1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" y="3348157"/>
            <a:ext cx="1083195" cy="1795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65397"/>
            <a:ext cx="5040560" cy="3010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0392" y="3205944"/>
            <a:ext cx="1043609" cy="188608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95486"/>
            <a:ext cx="532859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Он с весны висел на ветке,</a:t>
            </a:r>
            <a:b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Был зелёный – пожелтел,</a:t>
            </a:r>
            <a:b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Только дунул слабый ветер, </a:t>
            </a:r>
            <a:b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Он уже и полетел</a:t>
            </a:r>
          </a:p>
        </p:txBody>
      </p:sp>
    </p:spTree>
    <p:extLst>
      <p:ext uri="{BB962C8B-B14F-4D97-AF65-F5344CB8AC3E}">
        <p14:creationId xmlns:p14="http://schemas.microsoft.com/office/powerpoint/2010/main" val="27452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2201" y="2427734"/>
            <a:ext cx="22475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Снеговик</a:t>
            </a:r>
            <a:endParaRPr lang="ru-RU" sz="2800" b="1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" y="3348157"/>
            <a:ext cx="1083195" cy="1795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41312"/>
            <a:ext cx="5184576" cy="3489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0392" y="3205944"/>
            <a:ext cx="1043609" cy="188608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95486"/>
            <a:ext cx="5184576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Мы его слепили ловко.</a:t>
            </a:r>
          </a:p>
          <a:p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Глазки есть и нос-морковка.</a:t>
            </a:r>
          </a:p>
          <a:p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Чуть тепло — заплачет вмиг</a:t>
            </a:r>
          </a:p>
          <a:p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И растает... </a:t>
            </a:r>
          </a:p>
        </p:txBody>
      </p:sp>
    </p:spTree>
    <p:extLst>
      <p:ext uri="{BB962C8B-B14F-4D97-AF65-F5344CB8AC3E}">
        <p14:creationId xmlns:p14="http://schemas.microsoft.com/office/powerpoint/2010/main" val="222164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2201" y="2696602"/>
            <a:ext cx="2319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Листопад</a:t>
            </a:r>
            <a:endParaRPr lang="ru-RU" sz="2800" b="1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" y="3348157"/>
            <a:ext cx="1083195" cy="1795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24912"/>
            <a:ext cx="5369873" cy="3267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0392" y="3205944"/>
            <a:ext cx="1043609" cy="188608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95486"/>
            <a:ext cx="568863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Ветки в парке шелестят,</a:t>
            </a:r>
          </a:p>
          <a:p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Сбрасывают свой наряд.</a:t>
            </a:r>
          </a:p>
          <a:p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Он у дуба и березки</a:t>
            </a:r>
          </a:p>
          <a:p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Разноцветный, яркий, броский. </a:t>
            </a:r>
          </a:p>
        </p:txBody>
      </p:sp>
    </p:spTree>
    <p:extLst>
      <p:ext uri="{BB962C8B-B14F-4D97-AF65-F5344CB8AC3E}">
        <p14:creationId xmlns:p14="http://schemas.microsoft.com/office/powerpoint/2010/main" val="286561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1707655"/>
            <a:ext cx="4752528" cy="325224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Georgia" pitchFamily="18" charset="0"/>
                <a:hlinkClick r:id="rId2"/>
              </a:rPr>
              <a:t>Девочка</a:t>
            </a:r>
            <a:endParaRPr lang="ru-RU" sz="2000" dirty="0">
              <a:solidFill>
                <a:prstClr val="black"/>
              </a:solidFill>
              <a:latin typeface="Georgia" pitchFamily="18" charset="0"/>
            </a:endParaRPr>
          </a:p>
          <a:p>
            <a:pPr lvl="0" algn="ctr"/>
            <a:r>
              <a:rPr lang="ru-RU" sz="2000" dirty="0">
                <a:solidFill>
                  <a:prstClr val="black"/>
                </a:solidFill>
                <a:latin typeface="Georgia" pitchFamily="18" charset="0"/>
                <a:hlinkClick r:id="rId3"/>
              </a:rPr>
              <a:t>Мальчик</a:t>
            </a:r>
            <a:endParaRPr lang="ru-RU" sz="2000" u="sng" dirty="0">
              <a:solidFill>
                <a:srgbClr val="0000FF"/>
              </a:solidFill>
              <a:latin typeface="Georgia" pitchFamily="18" charset="0"/>
              <a:ea typeface="Calibri"/>
              <a:cs typeface="Times New Roman"/>
              <a:hlinkClick r:id="rId4"/>
            </a:endParaRPr>
          </a:p>
          <a:p>
            <a:pPr lvl="0" algn="ctr"/>
            <a:r>
              <a:rPr lang="ru-RU" sz="2000" u="sng" dirty="0">
                <a:solidFill>
                  <a:srgbClr val="0000FF"/>
                </a:solidFill>
                <a:latin typeface="Georgia" pitchFamily="18" charset="0"/>
                <a:ea typeface="Calibri"/>
                <a:cs typeface="Times New Roman"/>
                <a:hlinkClick r:id="rId4"/>
              </a:rPr>
              <a:t>Осень</a:t>
            </a:r>
            <a:endParaRPr lang="ru-RU" sz="2000" u="sng" dirty="0">
              <a:solidFill>
                <a:srgbClr val="0000FF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 algn="ctr"/>
            <a:r>
              <a:rPr lang="ru-RU" sz="2000" dirty="0">
                <a:solidFill>
                  <a:prstClr val="black"/>
                </a:solidFill>
                <a:latin typeface="Georgia" pitchFamily="18" charset="0"/>
                <a:hlinkClick r:id="rId5"/>
              </a:rPr>
              <a:t>Лето</a:t>
            </a:r>
            <a:endParaRPr lang="ru-RU" sz="2000" dirty="0">
              <a:solidFill>
                <a:prstClr val="black"/>
              </a:solidFill>
              <a:latin typeface="Georgia" pitchFamily="18" charset="0"/>
            </a:endParaRPr>
          </a:p>
          <a:p>
            <a:pPr lvl="0" algn="ctr"/>
            <a:r>
              <a:rPr lang="ru-RU" sz="2000" dirty="0">
                <a:solidFill>
                  <a:prstClr val="black"/>
                </a:solidFill>
                <a:latin typeface="Georgia" pitchFamily="18" charset="0"/>
                <a:hlinkClick r:id="rId6"/>
              </a:rPr>
              <a:t>Весна</a:t>
            </a:r>
            <a:endParaRPr lang="ru-RU" sz="2000" dirty="0">
              <a:solidFill>
                <a:prstClr val="black"/>
              </a:solidFill>
              <a:latin typeface="Georgia" pitchFamily="18" charset="0"/>
            </a:endParaRPr>
          </a:p>
          <a:p>
            <a:pPr lvl="0" algn="ctr"/>
            <a:r>
              <a:rPr lang="ru-RU" sz="2000" dirty="0">
                <a:solidFill>
                  <a:prstClr val="black"/>
                </a:solidFill>
                <a:latin typeface="Georgia" pitchFamily="18" charset="0"/>
                <a:hlinkClick r:id="rId7"/>
              </a:rPr>
              <a:t>Зима</a:t>
            </a:r>
            <a:endParaRPr lang="ru-RU" sz="2000" dirty="0">
              <a:solidFill>
                <a:prstClr val="black"/>
              </a:solidFill>
              <a:latin typeface="Georgia" pitchFamily="18" charset="0"/>
            </a:endParaRPr>
          </a:p>
          <a:p>
            <a:pPr lvl="0" algn="ctr"/>
            <a:r>
              <a:rPr lang="ru-RU" sz="2000" dirty="0">
                <a:solidFill>
                  <a:prstClr val="black"/>
                </a:solidFill>
                <a:latin typeface="Georgia" pitchFamily="18" charset="0"/>
                <a:hlinkClick r:id="rId8"/>
              </a:rPr>
              <a:t>Лёд</a:t>
            </a:r>
            <a:endParaRPr lang="ru-RU" sz="2000" dirty="0">
              <a:solidFill>
                <a:prstClr val="black"/>
              </a:solidFill>
              <a:latin typeface="Georgia" pitchFamily="18" charset="0"/>
            </a:endParaRPr>
          </a:p>
          <a:p>
            <a:pPr lvl="0" algn="ctr"/>
            <a:r>
              <a:rPr lang="ru-RU" sz="2000" u="sng" dirty="0">
                <a:solidFill>
                  <a:prstClr val="black"/>
                </a:solidFill>
                <a:latin typeface="Georgia" pitchFamily="18" charset="0"/>
                <a:hlinkClick r:id="rId9"/>
              </a:rPr>
              <a:t>Радуга</a:t>
            </a:r>
            <a:endParaRPr lang="ru-RU" sz="2000" u="sng" dirty="0">
              <a:solidFill>
                <a:prstClr val="black"/>
              </a:solidFill>
              <a:latin typeface="Georgia" pitchFamily="18" charset="0"/>
            </a:endParaRPr>
          </a:p>
          <a:p>
            <a:pPr lvl="0" algn="ctr"/>
            <a:r>
              <a:rPr lang="ru-RU" sz="2000" u="sng" dirty="0">
                <a:solidFill>
                  <a:prstClr val="black"/>
                </a:solidFill>
                <a:latin typeface="Georgia" pitchFamily="18" charset="0"/>
                <a:hlinkClick r:id="rId10"/>
              </a:rPr>
              <a:t>Роса</a:t>
            </a:r>
            <a:endParaRPr lang="ru-RU" sz="2000" u="sng" dirty="0">
              <a:solidFill>
                <a:prstClr val="black"/>
              </a:solidFill>
              <a:latin typeface="Georgia" pitchFamily="18" charset="0"/>
            </a:endParaRPr>
          </a:p>
          <a:p>
            <a:pPr lvl="0" algn="ctr"/>
            <a:r>
              <a:rPr lang="ru-RU" sz="2000" u="sng" dirty="0" smtClean="0">
                <a:solidFill>
                  <a:prstClr val="black"/>
                </a:solidFill>
                <a:latin typeface="Georgia" pitchFamily="18" charset="0"/>
                <a:hlinkClick r:id="rId11"/>
              </a:rPr>
              <a:t>Солнце</a:t>
            </a:r>
            <a:endParaRPr lang="ru-RU" sz="2000" u="sng" dirty="0" smtClean="0">
              <a:solidFill>
                <a:prstClr val="black"/>
              </a:solidFill>
              <a:latin typeface="Georgia" pitchFamily="18" charset="0"/>
            </a:endParaRPr>
          </a:p>
          <a:p>
            <a:pPr lvl="0" algn="ctr"/>
            <a:r>
              <a:rPr lang="ru-RU" sz="2000" u="sng" dirty="0" smtClean="0">
                <a:solidFill>
                  <a:prstClr val="black"/>
                </a:solidFill>
                <a:latin typeface="Georgia" pitchFamily="18" charset="0"/>
                <a:hlinkClick r:id="rId12"/>
              </a:rPr>
              <a:t>Подснежник</a:t>
            </a:r>
            <a:endParaRPr lang="ru-RU" sz="2000" u="sng" dirty="0">
              <a:solidFill>
                <a:prstClr val="black"/>
              </a:solidFill>
              <a:latin typeface="Georgia" pitchFamily="18" charset="0"/>
            </a:endParaRPr>
          </a:p>
          <a:p>
            <a:pPr lvl="0" algn="ctr"/>
            <a:r>
              <a:rPr lang="ru-RU" sz="2000" u="sng" dirty="0">
                <a:solidFill>
                  <a:prstClr val="black"/>
                </a:solidFill>
                <a:latin typeface="Georgia" pitchFamily="18" charset="0"/>
                <a:hlinkClick r:id="rId13"/>
              </a:rPr>
              <a:t>Одуванчик</a:t>
            </a:r>
            <a:endParaRPr lang="ru-RU" sz="2000" u="sng" dirty="0">
              <a:solidFill>
                <a:prstClr val="black"/>
              </a:solidFill>
              <a:latin typeface="Georgia" pitchFamily="18" charset="0"/>
            </a:endParaRPr>
          </a:p>
          <a:p>
            <a:pPr lvl="0" algn="ctr"/>
            <a:r>
              <a:rPr lang="ru-RU" sz="2000" u="sng" dirty="0">
                <a:solidFill>
                  <a:prstClr val="black"/>
                </a:solidFill>
                <a:latin typeface="Georgia" pitchFamily="18" charset="0"/>
                <a:hlinkClick r:id="rId14"/>
              </a:rPr>
              <a:t>Ручей</a:t>
            </a:r>
            <a:endParaRPr lang="ru-RU" sz="2000" u="sng" dirty="0">
              <a:solidFill>
                <a:prstClr val="black"/>
              </a:solidFill>
              <a:latin typeface="Georgia" pitchFamily="18" charset="0"/>
            </a:endParaRPr>
          </a:p>
          <a:p>
            <a:pPr lvl="0" algn="ctr"/>
            <a:r>
              <a:rPr lang="ru-RU" sz="2000" u="sng" dirty="0">
                <a:solidFill>
                  <a:prstClr val="black"/>
                </a:solidFill>
                <a:latin typeface="Georgia" pitchFamily="18" charset="0"/>
                <a:hlinkClick r:id="rId15"/>
              </a:rPr>
              <a:t>Сосульки</a:t>
            </a:r>
            <a:endParaRPr lang="ru-RU" sz="2000" u="sng" dirty="0">
              <a:solidFill>
                <a:prstClr val="black"/>
              </a:solidFill>
              <a:latin typeface="Georgia" pitchFamily="18" charset="0"/>
            </a:endParaRPr>
          </a:p>
          <a:p>
            <a:pPr lvl="0" algn="ctr"/>
            <a:r>
              <a:rPr lang="ru-RU" sz="2000" u="sng" dirty="0">
                <a:solidFill>
                  <a:prstClr val="black"/>
                </a:solidFill>
                <a:latin typeface="Georgia" pitchFamily="18" charset="0"/>
                <a:hlinkClick r:id="rId16"/>
              </a:rPr>
              <a:t>Снеговик</a:t>
            </a:r>
            <a:endParaRPr lang="ru-RU" sz="2000" u="sng" dirty="0">
              <a:solidFill>
                <a:prstClr val="black"/>
              </a:solidFill>
              <a:latin typeface="Georgia" pitchFamily="18" charset="0"/>
            </a:endParaRPr>
          </a:p>
          <a:p>
            <a:pPr lvl="0" algn="ctr"/>
            <a:r>
              <a:rPr lang="ru-RU" sz="2000" u="sng" dirty="0">
                <a:solidFill>
                  <a:prstClr val="black"/>
                </a:solidFill>
                <a:latin typeface="Georgia" pitchFamily="18" charset="0"/>
                <a:hlinkClick r:id="rId17"/>
              </a:rPr>
              <a:t>Листопад</a:t>
            </a:r>
            <a:endParaRPr lang="ru-RU" sz="2000" u="sng" dirty="0">
              <a:solidFill>
                <a:prstClr val="black"/>
              </a:solidFill>
              <a:latin typeface="Georgia" pitchFamily="18" charset="0"/>
            </a:endParaRPr>
          </a:p>
          <a:p>
            <a:pPr lvl="0" algn="ctr"/>
            <a:r>
              <a:rPr lang="ru-RU" sz="2000" u="sng" dirty="0">
                <a:solidFill>
                  <a:prstClr val="black"/>
                </a:solidFill>
                <a:latin typeface="Georgia" pitchFamily="18" charset="0"/>
                <a:hlinkClick r:id="rId18"/>
              </a:rPr>
              <a:t>Лужа</a:t>
            </a:r>
            <a:endParaRPr lang="ru-RU" sz="2000" u="sng" dirty="0">
              <a:solidFill>
                <a:prstClr val="black"/>
              </a:solidFill>
              <a:latin typeface="Georgia" pitchFamily="18" charset="0"/>
            </a:endParaRPr>
          </a:p>
          <a:p>
            <a:pPr lvl="0" algn="ctr"/>
            <a:r>
              <a:rPr lang="ru-RU" sz="2000" u="sng" dirty="0">
                <a:solidFill>
                  <a:prstClr val="black"/>
                </a:solidFill>
                <a:latin typeface="Georgia" pitchFamily="18" charset="0"/>
                <a:hlinkClick r:id="rId19"/>
              </a:rPr>
              <a:t>Листок</a:t>
            </a:r>
            <a:endParaRPr lang="ru-RU" sz="2000" u="sng" dirty="0">
              <a:solidFill>
                <a:prstClr val="black"/>
              </a:solidFill>
              <a:latin typeface="Georgia" pitchFamily="18" charset="0"/>
            </a:endParaRPr>
          </a:p>
          <a:p>
            <a:pPr lvl="0" algn="ctr"/>
            <a:r>
              <a:rPr lang="ru-RU" sz="2000" u="sng" dirty="0" smtClean="0">
                <a:solidFill>
                  <a:prstClr val="black"/>
                </a:solidFill>
                <a:latin typeface="Georgia" pitchFamily="18" charset="0"/>
                <a:hlinkClick r:id="rId20"/>
              </a:rPr>
              <a:t>Дождь</a:t>
            </a:r>
            <a:endParaRPr lang="ru-RU" sz="2000" u="sng" dirty="0">
              <a:solidFill>
                <a:prstClr val="black"/>
              </a:solidFill>
              <a:latin typeface="Georgia" pitchFamily="18" charset="0"/>
              <a:hlinkClick r:id="rId12"/>
            </a:endParaRPr>
          </a:p>
        </p:txBody>
      </p:sp>
      <p:pic>
        <p:nvPicPr>
          <p:cNvPr id="1026" name="Picture 2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003798"/>
            <a:ext cx="1176337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23343" y="477983"/>
            <a:ext cx="469731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Интернет ресурсы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64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2201" y="2014850"/>
            <a:ext cx="15995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Лето</a:t>
            </a:r>
            <a:endParaRPr lang="ru-RU" sz="2800" b="1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" y="3348157"/>
            <a:ext cx="1083195" cy="179534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83300" y="195486"/>
            <a:ext cx="60448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Georgia" pitchFamily="18" charset="0"/>
                <a:ea typeface="Calibri"/>
              </a:rPr>
              <a:t>Солнце печёт, липа цветёт.</a:t>
            </a:r>
            <a:br>
              <a:rPr lang="ru-RU" sz="2400" b="1" dirty="0">
                <a:solidFill>
                  <a:srgbClr val="002060"/>
                </a:solidFill>
                <a:latin typeface="Georgia" pitchFamily="18" charset="0"/>
                <a:ea typeface="Calibri"/>
              </a:rPr>
            </a:br>
            <a:r>
              <a:rPr lang="ru-RU" sz="2400" b="1" dirty="0">
                <a:solidFill>
                  <a:srgbClr val="002060"/>
                </a:solidFill>
                <a:latin typeface="Georgia" pitchFamily="18" charset="0"/>
                <a:ea typeface="Calibri"/>
              </a:rPr>
              <a:t>Рожь поспевает, когда это бывает? 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46079"/>
            <a:ext cx="5579594" cy="3719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0392" y="3205944"/>
            <a:ext cx="1043609" cy="188608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63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2201" y="2014850"/>
            <a:ext cx="15995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Весна</a:t>
            </a:r>
            <a:endParaRPr lang="ru-RU" sz="2800" b="1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" y="3348157"/>
            <a:ext cx="1083195" cy="179534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83300" y="195486"/>
            <a:ext cx="74130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Georgia" pitchFamily="18" charset="0"/>
                <a:ea typeface="Calibri"/>
              </a:rPr>
              <a:t>Я раскрываю почки, в зелёные листочки.</a:t>
            </a:r>
            <a:br>
              <a:rPr lang="ru-RU" sz="2400" b="1" dirty="0">
                <a:solidFill>
                  <a:srgbClr val="002060"/>
                </a:solidFill>
                <a:latin typeface="Georgia" pitchFamily="18" charset="0"/>
                <a:ea typeface="Calibri"/>
              </a:rPr>
            </a:br>
            <a:r>
              <a:rPr lang="ru-RU" sz="2400" b="1" dirty="0">
                <a:solidFill>
                  <a:srgbClr val="002060"/>
                </a:solidFill>
                <a:latin typeface="Georgia" pitchFamily="18" charset="0"/>
                <a:ea typeface="Calibri"/>
              </a:rPr>
              <a:t>Деревья одеваю, посевы поливаю,</a:t>
            </a:r>
            <a:br>
              <a:rPr lang="ru-RU" sz="2400" b="1" dirty="0">
                <a:solidFill>
                  <a:srgbClr val="002060"/>
                </a:solidFill>
                <a:latin typeface="Georgia" pitchFamily="18" charset="0"/>
                <a:ea typeface="Calibri"/>
              </a:rPr>
            </a:br>
            <a:r>
              <a:rPr lang="ru-RU" sz="2400" b="1" dirty="0">
                <a:solidFill>
                  <a:srgbClr val="002060"/>
                </a:solidFill>
                <a:latin typeface="Georgia" pitchFamily="18" charset="0"/>
                <a:ea typeface="Calibri"/>
              </a:rPr>
              <a:t>движения полна, зовут меня …. 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34796"/>
            <a:ext cx="5688632" cy="3669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0392" y="3205944"/>
            <a:ext cx="1043609" cy="188608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2201" y="2014850"/>
            <a:ext cx="15995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Зима</a:t>
            </a:r>
            <a:endParaRPr lang="ru-RU" sz="2800" b="1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" y="3348157"/>
            <a:ext cx="1083195" cy="179534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83299" y="195486"/>
            <a:ext cx="604488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Снег на полях, лёд на водах,</a:t>
            </a:r>
            <a:br>
              <a:rPr lang="ru-RU" sz="2400" b="1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Вьюга гуляет. Когда это бывает?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26484"/>
            <a:ext cx="6323986" cy="3921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0392" y="3205944"/>
            <a:ext cx="1043609" cy="188608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1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2201" y="2014850"/>
            <a:ext cx="15995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Осень</a:t>
            </a:r>
            <a:endParaRPr lang="ru-RU" sz="2800" b="1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" y="3348157"/>
            <a:ext cx="1083195" cy="179534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83300" y="195486"/>
            <a:ext cx="63329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Georgia" pitchFamily="18" charset="0"/>
                <a:ea typeface="Calibri"/>
              </a:rPr>
              <a:t>Утром мы во двор идём –</a:t>
            </a:r>
            <a:br>
              <a:rPr lang="ru-RU" sz="2400" b="1" dirty="0">
                <a:solidFill>
                  <a:srgbClr val="002060"/>
                </a:solidFill>
                <a:latin typeface="Georgia" pitchFamily="18" charset="0"/>
                <a:ea typeface="Calibri"/>
              </a:rPr>
            </a:br>
            <a:r>
              <a:rPr lang="ru-RU" sz="2400" b="1" dirty="0">
                <a:solidFill>
                  <a:srgbClr val="002060"/>
                </a:solidFill>
                <a:latin typeface="Georgia" pitchFamily="18" charset="0"/>
                <a:ea typeface="Calibri"/>
              </a:rPr>
              <a:t>Листья сыплются дождём,</a:t>
            </a:r>
            <a:br>
              <a:rPr lang="ru-RU" sz="2400" b="1" dirty="0">
                <a:solidFill>
                  <a:srgbClr val="002060"/>
                </a:solidFill>
                <a:latin typeface="Georgia" pitchFamily="18" charset="0"/>
                <a:ea typeface="Calibri"/>
              </a:rPr>
            </a:br>
            <a:r>
              <a:rPr lang="ru-RU" sz="2400" b="1" dirty="0">
                <a:solidFill>
                  <a:srgbClr val="002060"/>
                </a:solidFill>
                <a:latin typeface="Georgia" pitchFamily="18" charset="0"/>
                <a:ea typeface="Calibri"/>
              </a:rPr>
              <a:t>Под ногами шелестят</a:t>
            </a:r>
            <a:br>
              <a:rPr lang="ru-RU" sz="2400" b="1" dirty="0">
                <a:solidFill>
                  <a:srgbClr val="002060"/>
                </a:solidFill>
                <a:latin typeface="Georgia" pitchFamily="18" charset="0"/>
                <a:ea typeface="Calibri"/>
              </a:rPr>
            </a:br>
            <a:r>
              <a:rPr lang="ru-RU" sz="2400" b="1" dirty="0">
                <a:solidFill>
                  <a:srgbClr val="002060"/>
                </a:solidFill>
                <a:latin typeface="Georgia" pitchFamily="18" charset="0"/>
                <a:ea typeface="Calibri"/>
              </a:rPr>
              <a:t>И летят, летят, летят … 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65146"/>
            <a:ext cx="4761599" cy="3166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0392" y="3205944"/>
            <a:ext cx="1043609" cy="188608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62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2201" y="2014850"/>
            <a:ext cx="15995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Лужи</a:t>
            </a:r>
            <a:endParaRPr lang="ru-RU" sz="2800" b="1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" y="3348157"/>
            <a:ext cx="1083195" cy="1795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68268"/>
            <a:ext cx="4968552" cy="3223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0392" y="3205944"/>
            <a:ext cx="1043609" cy="188608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23478"/>
            <a:ext cx="6408712" cy="17358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19050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/>
                <a:cs typeface="Times New Roman"/>
              </a:rPr>
              <a:t>Стало хмуро за окном,</a:t>
            </a:r>
            <a:endParaRPr lang="ru-RU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ea typeface="Calibri"/>
              <a:cs typeface="Times New Roman"/>
            </a:endParaRPr>
          </a:p>
          <a:p>
            <a:pPr indent="19050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/>
                <a:cs typeface="Times New Roman"/>
              </a:rPr>
              <a:t>Дождик просится к нам в дом.</a:t>
            </a:r>
            <a:endParaRPr lang="ru-RU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ea typeface="Calibri"/>
              <a:cs typeface="Times New Roman"/>
            </a:endParaRPr>
          </a:p>
          <a:p>
            <a:pPr indent="19050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/>
                <a:cs typeface="Times New Roman"/>
              </a:rPr>
              <a:t>В доме сухо, а снаружи</a:t>
            </a:r>
            <a:endParaRPr lang="ru-RU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ea typeface="Calibri"/>
              <a:cs typeface="Times New Roman"/>
            </a:endParaRPr>
          </a:p>
          <a:p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/>
              </a:rPr>
              <a:t>   Появились </a:t>
            </a: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/>
              </a:rPr>
              <a:t>всюду... </a:t>
            </a:r>
            <a:endParaRPr lang="ru-RU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13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2201" y="2264554"/>
            <a:ext cx="2103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Сосулька</a:t>
            </a:r>
            <a:endParaRPr lang="ru-RU" sz="2800" b="1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" y="3348157"/>
            <a:ext cx="1083195" cy="1795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845804"/>
            <a:ext cx="4824536" cy="3085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0392" y="3205944"/>
            <a:ext cx="1043609" cy="188608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95486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95486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Серебристая Морковка</a:t>
            </a:r>
            <a:b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Прицепилась к крыше ловко.</a:t>
            </a:r>
            <a:b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Уцепилась за карниз</a:t>
            </a:r>
            <a:b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И растёт зимою вниз.</a:t>
            </a:r>
          </a:p>
        </p:txBody>
      </p:sp>
    </p:spTree>
    <p:extLst>
      <p:ext uri="{BB962C8B-B14F-4D97-AF65-F5344CB8AC3E}">
        <p14:creationId xmlns:p14="http://schemas.microsoft.com/office/powerpoint/2010/main" val="401296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2201" y="2427734"/>
            <a:ext cx="15995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Радуга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" y="3348157"/>
            <a:ext cx="1083195" cy="1795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79662"/>
            <a:ext cx="554806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0392" y="3205944"/>
            <a:ext cx="1043609" cy="188608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95487"/>
            <a:ext cx="7056784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Только дождик удалился,</a:t>
            </a:r>
            <a:b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 небе мостик появился,</a:t>
            </a:r>
            <a:b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Ярко выгнулся дугой,</a:t>
            </a:r>
            <a:b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Будто пояс золотой</a:t>
            </a: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.</a:t>
            </a:r>
            <a:endParaRPr lang="ru-RU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70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2201" y="2264554"/>
            <a:ext cx="15995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Дождь</a:t>
            </a:r>
            <a:endParaRPr lang="ru-RU" sz="2800" b="1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" y="3348157"/>
            <a:ext cx="1083195" cy="1795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832965"/>
            <a:ext cx="5184576" cy="3259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0392" y="3205944"/>
            <a:ext cx="1043609" cy="188608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7494"/>
            <a:ext cx="432048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Ветер тучу позовет,</a:t>
            </a:r>
          </a:p>
          <a:p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Туча по небу плывет.</a:t>
            </a:r>
          </a:p>
          <a:p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И поверх садов и рощ</a:t>
            </a:r>
          </a:p>
          <a:p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Моросит холодный... </a:t>
            </a:r>
          </a:p>
        </p:txBody>
      </p:sp>
    </p:spTree>
    <p:extLst>
      <p:ext uri="{BB962C8B-B14F-4D97-AF65-F5344CB8AC3E}">
        <p14:creationId xmlns:p14="http://schemas.microsoft.com/office/powerpoint/2010/main" val="357897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233</Words>
  <Application>Microsoft Office PowerPoint</Application>
  <PresentationFormat>Экран (16:9)</PresentationFormat>
  <Paragraphs>89</Paragraphs>
  <Slides>19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37</cp:revision>
  <dcterms:created xsi:type="dcterms:W3CDTF">2017-08-16T11:11:07Z</dcterms:created>
  <dcterms:modified xsi:type="dcterms:W3CDTF">2017-08-26T13:34:37Z</dcterms:modified>
</cp:coreProperties>
</file>