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98" r:id="rId3"/>
    <p:sldId id="295" r:id="rId4"/>
    <p:sldId id="299" r:id="rId5"/>
    <p:sldId id="300" r:id="rId6"/>
    <p:sldId id="301" r:id="rId7"/>
    <p:sldId id="259" r:id="rId8"/>
    <p:sldId id="274" r:id="rId9"/>
    <p:sldId id="273" r:id="rId10"/>
    <p:sldId id="272" r:id="rId11"/>
    <p:sldId id="271" r:id="rId12"/>
    <p:sldId id="289" r:id="rId13"/>
    <p:sldId id="288" r:id="rId14"/>
    <p:sldId id="287" r:id="rId15"/>
    <p:sldId id="286" r:id="rId16"/>
    <p:sldId id="285" r:id="rId17"/>
    <p:sldId id="284" r:id="rId18"/>
    <p:sldId id="283" r:id="rId19"/>
    <p:sldId id="282" r:id="rId20"/>
    <p:sldId id="280" r:id="rId21"/>
    <p:sldId id="278" r:id="rId22"/>
    <p:sldId id="279" r:id="rId23"/>
    <p:sldId id="277" r:id="rId24"/>
    <p:sldId id="276" r:id="rId25"/>
    <p:sldId id="270" r:id="rId26"/>
    <p:sldId id="268" r:id="rId27"/>
    <p:sldId id="267" r:id="rId28"/>
    <p:sldId id="266" r:id="rId29"/>
    <p:sldId id="265" r:id="rId30"/>
    <p:sldId id="264" r:id="rId31"/>
    <p:sldId id="263" r:id="rId32"/>
    <p:sldId id="262" r:id="rId33"/>
    <p:sldId id="297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65" autoAdjust="0"/>
    <p:restoredTop sz="94660"/>
  </p:normalViewPr>
  <p:slideViewPr>
    <p:cSldViewPr>
      <p:cViewPr varScale="1">
        <p:scale>
          <a:sx n="70" d="100"/>
          <a:sy n="70" d="100"/>
        </p:scale>
        <p:origin x="142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1EB41-5D5A-4943-B47E-42CDF29140EF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D5D8-4075-457C-AFE2-A30355DF2A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1EB41-5D5A-4943-B47E-42CDF29140EF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D5D8-4075-457C-AFE2-A30355DF2A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1EB41-5D5A-4943-B47E-42CDF29140EF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D5D8-4075-457C-AFE2-A30355DF2A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1EB41-5D5A-4943-B47E-42CDF29140EF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D5D8-4075-457C-AFE2-A30355DF2A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1EB41-5D5A-4943-B47E-42CDF29140EF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D5D8-4075-457C-AFE2-A30355DF2A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1EB41-5D5A-4943-B47E-42CDF29140EF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D5D8-4075-457C-AFE2-A30355DF2A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1EB41-5D5A-4943-B47E-42CDF29140EF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D5D8-4075-457C-AFE2-A30355DF2A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1EB41-5D5A-4943-B47E-42CDF29140EF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D5D8-4075-457C-AFE2-A30355DF2A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1EB41-5D5A-4943-B47E-42CDF29140EF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D5D8-4075-457C-AFE2-A30355DF2A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1EB41-5D5A-4943-B47E-42CDF29140EF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D5D8-4075-457C-AFE2-A30355DF2A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1EB41-5D5A-4943-B47E-42CDF29140EF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D5D8-4075-457C-AFE2-A30355DF2A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1EB41-5D5A-4943-B47E-42CDF29140EF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9D5D8-4075-457C-AFE2-A30355DF2A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pptbackgrounds.org/uploads/fabulous-background-with-insects-powerpoint-backgroun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4963" y="0"/>
            <a:ext cx="9218963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83568" y="1595021"/>
            <a:ext cx="756084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Constantia" pitchFamily="18" charset="0"/>
              </a:rPr>
              <a:t>Использование элементов психогимнастики в работе </a:t>
            </a:r>
          </a:p>
          <a:p>
            <a:pPr algn="ctr"/>
            <a:r>
              <a:rPr lang="ru-RU" sz="4000" b="1" smtClean="0">
                <a:latin typeface="Constantia" pitchFamily="18" charset="0"/>
              </a:rPr>
              <a:t>с детьми </a:t>
            </a:r>
          </a:p>
          <a:p>
            <a:pPr algn="ctr"/>
            <a:r>
              <a:rPr lang="ru-RU" sz="4000" b="1" smtClean="0">
                <a:latin typeface="Constantia" pitchFamily="18" charset="0"/>
              </a:rPr>
              <a:t>дошкольного </a:t>
            </a:r>
            <a:r>
              <a:rPr lang="ru-RU" sz="4000" b="1" dirty="0" smtClean="0">
                <a:latin typeface="Constantia" pitchFamily="18" charset="0"/>
              </a:rPr>
              <a:t>возраста. </a:t>
            </a:r>
          </a:p>
          <a:p>
            <a:pPr algn="ctr"/>
            <a:endParaRPr lang="ru-RU" sz="4000" b="1" dirty="0" smtClean="0">
              <a:latin typeface="Constantia" pitchFamily="18" charset="0"/>
            </a:endParaRPr>
          </a:p>
          <a:p>
            <a:pPr algn="r"/>
            <a:r>
              <a:rPr lang="ru-RU" sz="4000" dirty="0" smtClean="0">
                <a:latin typeface="Constantia" pitchFamily="18" charset="0"/>
              </a:rPr>
              <a:t> </a:t>
            </a:r>
          </a:p>
          <a:p>
            <a:pPr algn="r"/>
            <a:r>
              <a:rPr lang="ru-RU" sz="4000" dirty="0" smtClean="0">
                <a:latin typeface="Constantia" pitchFamily="18" charset="0"/>
              </a:rPr>
              <a:t> </a:t>
            </a:r>
            <a:r>
              <a:rPr lang="ru-RU" sz="3200" b="1" dirty="0" smtClean="0">
                <a:latin typeface="Constantia" pitchFamily="18" charset="0"/>
              </a:rPr>
              <a:t>Составил: воспитатель Власенко Ольга Александровна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musafirova.ucoz.ru/Metod_kopilka/Pomosh/Dlja_prezent/Priroda/mir_prirody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187624" y="1124744"/>
            <a:ext cx="734481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Constantia" pitchFamily="18" charset="0"/>
              </a:rPr>
              <a:t>ТЁПЛЫЙ   ДОЖДИК</a:t>
            </a:r>
          </a:p>
          <a:p>
            <a:pPr algn="ctr"/>
            <a:endParaRPr lang="ru-RU" sz="2400" b="1" dirty="0" smtClean="0">
              <a:latin typeface="Constantia" pitchFamily="18" charset="0"/>
            </a:endParaRPr>
          </a:p>
          <a:p>
            <a:pPr algn="just"/>
            <a:r>
              <a:rPr lang="ru-RU" sz="2400" dirty="0" smtClean="0">
                <a:latin typeface="Constantia" pitchFamily="18" charset="0"/>
              </a:rPr>
              <a:t>Ц</a:t>
            </a:r>
            <a:r>
              <a:rPr lang="ru-RU" sz="2400" b="1" dirty="0" smtClean="0">
                <a:latin typeface="Constantia" pitchFamily="18" charset="0"/>
              </a:rPr>
              <a:t>ель: </a:t>
            </a:r>
            <a:r>
              <a:rPr lang="ru-RU" sz="2400" dirty="0" smtClean="0">
                <a:latin typeface="Constantia" pitchFamily="18" charset="0"/>
              </a:rPr>
              <a:t>Развитие эмоциональной сферы ребёнка, снятие </a:t>
            </a:r>
            <a:r>
              <a:rPr lang="ru-RU" sz="2400" dirty="0" err="1" smtClean="0">
                <a:latin typeface="Constantia" pitchFamily="18" charset="0"/>
              </a:rPr>
              <a:t>психо-эмоционального</a:t>
            </a:r>
            <a:r>
              <a:rPr lang="ru-RU" sz="2400" dirty="0" smtClean="0">
                <a:latin typeface="Constantia" pitchFamily="18" charset="0"/>
              </a:rPr>
              <a:t> напряжения.</a:t>
            </a:r>
          </a:p>
          <a:p>
            <a:endParaRPr lang="ru-RU" sz="2400" dirty="0" smtClean="0">
              <a:latin typeface="Constantia" pitchFamily="18" charset="0"/>
            </a:endParaRPr>
          </a:p>
          <a:p>
            <a:pPr algn="just"/>
            <a:r>
              <a:rPr lang="ru-RU" sz="2400" dirty="0" smtClean="0">
                <a:latin typeface="Constantia" pitchFamily="18" charset="0"/>
              </a:rPr>
              <a:t>Педагог </a:t>
            </a:r>
            <a:r>
              <a:rPr lang="ru-RU" sz="2400" dirty="0">
                <a:latin typeface="Constantia" pitchFamily="18" charset="0"/>
              </a:rPr>
              <a:t>р</a:t>
            </a:r>
            <a:r>
              <a:rPr lang="ru-RU" sz="2400" dirty="0" smtClean="0">
                <a:latin typeface="Constantia" pitchFamily="18" charset="0"/>
              </a:rPr>
              <a:t>ассказывает детям: дождик смочил землю, освежил траву и листья. Давайте поиграем с дождевыми каплями. Вначале дети прячут руки за спину, затем выносим вперёд прямую правую руку ладонью вверх, левая остаётся за спиной. Затем руки меняем местами. Дети пытаются представить, что они чувствуют. </a:t>
            </a:r>
            <a:endParaRPr lang="ru-RU" sz="2400" dirty="0" smtClean="0">
              <a:latin typeface="Constantia" pitchFamily="18" charset="0"/>
            </a:endParaRPr>
          </a:p>
          <a:p>
            <a:r>
              <a:rPr lang="ru-RU" sz="2400" dirty="0" smtClean="0">
                <a:latin typeface="Constantia" pitchFamily="18" charset="0"/>
              </a:rPr>
              <a:t>Повторить </a:t>
            </a:r>
            <a:r>
              <a:rPr lang="ru-RU" sz="2400" dirty="0" smtClean="0">
                <a:latin typeface="Constantia" pitchFamily="18" charset="0"/>
              </a:rPr>
              <a:t>6 – 8 раз.</a:t>
            </a:r>
            <a:endParaRPr lang="ru-RU" sz="24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musafirova.ucoz.ru/Metod_kopilka/Pomosh/Dlja_prezent/Priroda/mir_prirody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31640" y="908720"/>
            <a:ext cx="705678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Constantia" pitchFamily="18" charset="0"/>
              </a:rPr>
              <a:t>МОЯ   ЛЮБИМАЯ   ИГРУШКА</a:t>
            </a:r>
          </a:p>
          <a:p>
            <a:pPr algn="ctr"/>
            <a:endParaRPr lang="ru-RU" sz="2400" b="1" dirty="0" smtClean="0">
              <a:latin typeface="Constantia" pitchFamily="18" charset="0"/>
            </a:endParaRPr>
          </a:p>
          <a:p>
            <a:pPr algn="just"/>
            <a:r>
              <a:rPr lang="ru-RU" sz="2400" b="1" dirty="0" smtClean="0">
                <a:latin typeface="Constantia" pitchFamily="18" charset="0"/>
              </a:rPr>
              <a:t>Цель: </a:t>
            </a:r>
            <a:r>
              <a:rPr lang="ru-RU" sz="2400" dirty="0" smtClean="0">
                <a:latin typeface="Constantia" pitchFamily="18" charset="0"/>
              </a:rPr>
              <a:t>Развивать умение слушать друг друга: описывать любимую игрушку, отмечая её выражение, настроение, свои чувства к этой игрушке.</a:t>
            </a:r>
          </a:p>
          <a:p>
            <a:endParaRPr lang="ru-RU" sz="2400" dirty="0" smtClean="0">
              <a:latin typeface="Constantia" pitchFamily="18" charset="0"/>
            </a:endParaRPr>
          </a:p>
          <a:p>
            <a:pPr algn="just"/>
            <a:r>
              <a:rPr lang="ru-RU" sz="2400" dirty="0" smtClean="0">
                <a:latin typeface="Constantia" pitchFamily="18" charset="0"/>
              </a:rPr>
              <a:t>Ребёнок выбирает игрушку, которая ему больше всего нравится и которую он будет описывать, но не называет её другим детям. Ребёнок начинает её описывать, а остальные дети угадывают.</a:t>
            </a:r>
            <a:endParaRPr lang="ru-RU" sz="24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musafirova.ucoz.ru/Metod_kopilka/Pomosh/Dlja_prezent/Priroda/mir_prirody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115616" y="1351508"/>
            <a:ext cx="72728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Constantia" pitchFamily="18" charset="0"/>
              </a:rPr>
              <a:t>РАКУШКА</a:t>
            </a:r>
          </a:p>
          <a:p>
            <a:pPr algn="just"/>
            <a:r>
              <a:rPr lang="ru-RU" sz="2400" b="1" dirty="0" smtClean="0">
                <a:latin typeface="Constantia" pitchFamily="18" charset="0"/>
              </a:rPr>
              <a:t>Цель: </a:t>
            </a:r>
            <a:r>
              <a:rPr lang="ru-RU" sz="2400" dirty="0" smtClean="0">
                <a:latin typeface="Constantia" pitchFamily="18" charset="0"/>
              </a:rPr>
              <a:t>Развивать эмоционально-личностную сферу психики ребёнка, память, внимание, воображение.</a:t>
            </a:r>
          </a:p>
          <a:p>
            <a:endParaRPr lang="ru-RU" sz="2400" dirty="0" smtClean="0">
              <a:latin typeface="Constantia" pitchFamily="18" charset="0"/>
            </a:endParaRPr>
          </a:p>
          <a:p>
            <a:pPr algn="just"/>
            <a:r>
              <a:rPr lang="ru-RU" sz="2400" dirty="0" smtClean="0">
                <a:latin typeface="Constantia" pitchFamily="18" charset="0"/>
              </a:rPr>
              <a:t>Педагог </a:t>
            </a:r>
            <a:r>
              <a:rPr lang="ru-RU" sz="2400" dirty="0" smtClean="0">
                <a:latin typeface="Constantia" pitchFamily="18" charset="0"/>
              </a:rPr>
              <a:t>просит детей представить, что они находятся на берегу реки (моря). Дети свободно двигаются по «берегу», находят ракушки и, поднося их к уху, слушают шум моря, а так же предлагают послушать «голос» найденной ракушки товарищам и </a:t>
            </a:r>
            <a:r>
              <a:rPr lang="ru-RU" sz="2400" dirty="0" smtClean="0">
                <a:latin typeface="Constantia" pitchFamily="18" charset="0"/>
              </a:rPr>
              <a:t>педагогу.</a:t>
            </a:r>
            <a:endParaRPr lang="ru-RU" sz="24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musafirova.ucoz.ru/Metod_kopilka/Pomosh/Dlja_prezent/Priroda/mir_prirody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83668" y="1166842"/>
            <a:ext cx="66607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Constantia" pitchFamily="18" charset="0"/>
              </a:rPr>
              <a:t>РАЗНОЦВЕТНЫЙ     БУКЕТ</a:t>
            </a:r>
          </a:p>
          <a:p>
            <a:pPr algn="ctr"/>
            <a:endParaRPr lang="ru-RU" sz="2400" b="1" dirty="0" smtClean="0">
              <a:latin typeface="Constantia" pitchFamily="18" charset="0"/>
            </a:endParaRPr>
          </a:p>
          <a:p>
            <a:pPr algn="just"/>
            <a:r>
              <a:rPr lang="ru-RU" sz="2400" b="1" dirty="0" smtClean="0">
                <a:latin typeface="Constantia" pitchFamily="18" charset="0"/>
              </a:rPr>
              <a:t>Цель: </a:t>
            </a:r>
            <a:r>
              <a:rPr lang="ru-RU" sz="2400" dirty="0" smtClean="0">
                <a:latin typeface="Constantia" pitchFamily="18" charset="0"/>
              </a:rPr>
              <a:t>Учить детей взаимодействовать друг с другом, получая от этого радость и удовольствие.</a:t>
            </a:r>
          </a:p>
          <a:p>
            <a:endParaRPr lang="ru-RU" sz="2400" dirty="0" smtClean="0">
              <a:latin typeface="Constantia" pitchFamily="18" charset="0"/>
            </a:endParaRPr>
          </a:p>
          <a:p>
            <a:pPr algn="just"/>
            <a:r>
              <a:rPr lang="ru-RU" sz="2400" dirty="0" smtClean="0">
                <a:latin typeface="Constantia" pitchFamily="18" charset="0"/>
              </a:rPr>
              <a:t>Каждый ребёнок объявляет себя цветком по своему выбору и находит себе другой цветок  для букета. Свой выбор он должен объяснить. Затем все «букетики» объединяются в один большой «букет» и устраивают хоровод цветов</a:t>
            </a:r>
            <a:endParaRPr lang="ru-RU" sz="24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musafirova.ucoz.ru/Metod_kopilka/Pomosh/Dlja_prezent/Priroda/mir_prirody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43608" y="764704"/>
            <a:ext cx="74888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Constantia" pitchFamily="18" charset="0"/>
              </a:rPr>
              <a:t>ПОДЕЛИСЬ  СВОИМ   ТЕПЛОМ</a:t>
            </a:r>
          </a:p>
          <a:p>
            <a:pPr algn="ctr"/>
            <a:endParaRPr lang="ru-RU" sz="2400" b="1" dirty="0" smtClean="0">
              <a:latin typeface="Constantia" pitchFamily="18" charset="0"/>
            </a:endParaRPr>
          </a:p>
          <a:p>
            <a:pPr algn="just"/>
            <a:r>
              <a:rPr lang="ru-RU" sz="2400" b="1" dirty="0" smtClean="0">
                <a:latin typeface="Constantia" pitchFamily="18" charset="0"/>
              </a:rPr>
              <a:t>Цель: </a:t>
            </a:r>
            <a:r>
              <a:rPr lang="ru-RU" sz="2400" dirty="0" smtClean="0">
                <a:latin typeface="Constantia" pitchFamily="18" charset="0"/>
              </a:rPr>
              <a:t>Развитие эмоционально-волевой сферы личности ребёнка, доброжелательности, взаимопомощи.</a:t>
            </a:r>
          </a:p>
          <a:p>
            <a:pPr algn="just"/>
            <a:r>
              <a:rPr lang="ru-RU" sz="2400" dirty="0" smtClean="0">
                <a:latin typeface="Constantia" pitchFamily="18" charset="0"/>
              </a:rPr>
              <a:t>Предложить детям найти своё сердце, прижав обе ладони к груди, и прислушаться, как оно стучит. Затем каждый должен представить, что у него вместо сердца кусочек ласкового солнышка. Тёплый свет его разливается по телу. Его так много, что он не помещается в груди. </a:t>
            </a:r>
            <a:r>
              <a:rPr lang="ru-RU" sz="2400" dirty="0" smtClean="0">
                <a:latin typeface="Constantia" pitchFamily="18" charset="0"/>
              </a:rPr>
              <a:t>Педагог </a:t>
            </a:r>
            <a:r>
              <a:rPr lang="ru-RU" sz="2400" dirty="0" smtClean="0">
                <a:latin typeface="Constantia" pitchFamily="18" charset="0"/>
              </a:rPr>
              <a:t>предлагает поделиться этим теплом с другими. Дети прикасаются  друг к другу со словами: я хочу поделиться с тобой своим теплом. </a:t>
            </a:r>
            <a:endParaRPr lang="ru-RU" sz="24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musafirova.ucoz.ru/Metod_kopilka/Pomosh/Dlja_prezent/Priroda/mir_prirody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71600" y="620688"/>
            <a:ext cx="75608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Constantia" pitchFamily="18" charset="0"/>
              </a:rPr>
              <a:t>ВОЛШЕБНЫЙ    СТУЛ</a:t>
            </a:r>
          </a:p>
          <a:p>
            <a:pPr algn="ctr"/>
            <a:endParaRPr lang="ru-RU" sz="2400" b="1" dirty="0" smtClean="0">
              <a:latin typeface="Constantia" pitchFamily="18" charset="0"/>
            </a:endParaRPr>
          </a:p>
          <a:p>
            <a:pPr algn="just"/>
            <a:r>
              <a:rPr lang="ru-RU" sz="2400" b="1" dirty="0" smtClean="0">
                <a:latin typeface="Constantia" pitchFamily="18" charset="0"/>
              </a:rPr>
              <a:t>Цель: </a:t>
            </a:r>
            <a:r>
              <a:rPr lang="ru-RU" sz="2400" dirty="0" smtClean="0">
                <a:latin typeface="Constantia" pitchFamily="18" charset="0"/>
              </a:rPr>
              <a:t>Воспитывать умение быть ласковым, активизировать в речи детей нежные, ласковые слова.</a:t>
            </a:r>
          </a:p>
          <a:p>
            <a:endParaRPr lang="ru-RU" sz="2400" dirty="0" smtClean="0">
              <a:latin typeface="Constantia" pitchFamily="18" charset="0"/>
            </a:endParaRPr>
          </a:p>
          <a:p>
            <a:pPr algn="just"/>
            <a:r>
              <a:rPr lang="ru-RU" sz="2400" dirty="0" smtClean="0">
                <a:latin typeface="Constantia" pitchFamily="18" charset="0"/>
              </a:rPr>
              <a:t>Один ребёнок садится в центр круга на «волшебный стул». </a:t>
            </a:r>
            <a:r>
              <a:rPr lang="ru-RU" sz="2400" dirty="0" smtClean="0">
                <a:latin typeface="Constantia" pitchFamily="18" charset="0"/>
              </a:rPr>
              <a:t>Педагог </a:t>
            </a:r>
            <a:r>
              <a:rPr lang="ru-RU" sz="2400" dirty="0" smtClean="0">
                <a:latin typeface="Constantia" pitchFamily="18" charset="0"/>
              </a:rPr>
              <a:t>предупреждает детей о том, что о сидящем на стуле можно говорить только хорошие слова. Дети говорят добрые, ласковые слова, комплименты. Можно погладить сидящего на стуле, обнять, поцеловать. Затем дети говорят, что им понравилось больше: сидеть и слушать или говорить. </a:t>
            </a:r>
            <a:endParaRPr lang="ru-RU" sz="24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musafirova.ucoz.ru/Metod_kopilka/Pomosh/Dlja_prezent/Priroda/mir_prirody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07604" y="1124744"/>
            <a:ext cx="712879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Constantia" pitchFamily="18" charset="0"/>
              </a:rPr>
              <a:t>СКУЛЬПТОР</a:t>
            </a:r>
          </a:p>
          <a:p>
            <a:pPr algn="ctr"/>
            <a:endParaRPr lang="ru-RU" sz="2400" b="1" dirty="0" smtClean="0">
              <a:latin typeface="Constantia" pitchFamily="18" charset="0"/>
            </a:endParaRPr>
          </a:p>
          <a:p>
            <a:pPr algn="just"/>
            <a:r>
              <a:rPr lang="ru-RU" sz="2400" b="1" dirty="0" smtClean="0">
                <a:latin typeface="Constantia" pitchFamily="18" charset="0"/>
              </a:rPr>
              <a:t>Цель: </a:t>
            </a:r>
            <a:r>
              <a:rPr lang="ru-RU" sz="2400" dirty="0" smtClean="0">
                <a:latin typeface="Constantia" pitchFamily="18" charset="0"/>
              </a:rPr>
              <a:t>Учить детей взаимодействовать в группе сверстников, считаться с их мнением.</a:t>
            </a:r>
          </a:p>
          <a:p>
            <a:pPr algn="just"/>
            <a:endParaRPr lang="ru-RU" sz="2400" dirty="0" smtClean="0">
              <a:latin typeface="Constantia" pitchFamily="18" charset="0"/>
            </a:endParaRPr>
          </a:p>
          <a:p>
            <a:pPr algn="just"/>
            <a:r>
              <a:rPr lang="ru-RU" sz="2400" dirty="0" smtClean="0">
                <a:latin typeface="Constantia" pitchFamily="18" charset="0"/>
              </a:rPr>
              <a:t>Один ребёнок – скульптор, другие ( от 4 до 8 ) – глина. Скульптор «лепит» композицию из «глины», расставляя фигуры по задуманному проекту. Остальные дети ему помогают. Затем вместе рассматривают композицию и придумывают для неё название.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musafirova.ucoz.ru/Metod_kopilka/Pomosh/Dlja_prezent/Priroda/mir_prirody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187624" y="1166842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Constantia" pitchFamily="18" charset="0"/>
              </a:rPr>
              <a:t>ВОЛШЕБНЫЙ   СОН</a:t>
            </a:r>
          </a:p>
          <a:p>
            <a:pPr algn="ctr"/>
            <a:endParaRPr lang="ru-RU" sz="2400" b="1" dirty="0" smtClean="0">
              <a:latin typeface="Constantia" pitchFamily="18" charset="0"/>
            </a:endParaRPr>
          </a:p>
          <a:p>
            <a:pPr algn="just"/>
            <a:r>
              <a:rPr lang="ru-RU" sz="2400" b="1" dirty="0" smtClean="0">
                <a:latin typeface="Constantia" pitchFamily="18" charset="0"/>
              </a:rPr>
              <a:t>Цель: </a:t>
            </a:r>
            <a:r>
              <a:rPr lang="ru-RU" sz="2400" dirty="0" smtClean="0">
                <a:latin typeface="Constantia" pitchFamily="18" charset="0"/>
              </a:rPr>
              <a:t>Расслабление мышц, освоение позы покоя, коррекция эмоциональной сферы.</a:t>
            </a:r>
          </a:p>
          <a:p>
            <a:pPr algn="just"/>
            <a:endParaRPr lang="ru-RU" sz="2400" dirty="0" smtClean="0">
              <a:latin typeface="Constantia" pitchFamily="18" charset="0"/>
            </a:endParaRPr>
          </a:p>
          <a:p>
            <a:pPr algn="just"/>
            <a:r>
              <a:rPr lang="ru-RU" sz="2400" dirty="0" smtClean="0">
                <a:latin typeface="Constantia" pitchFamily="18" charset="0"/>
              </a:rPr>
              <a:t>Дети лежат на полу, закрыв глаза. </a:t>
            </a:r>
            <a:r>
              <a:rPr lang="ru-RU" sz="2400" dirty="0" smtClean="0">
                <a:latin typeface="Constantia" pitchFamily="18" charset="0"/>
              </a:rPr>
              <a:t>Педагог произносит </a:t>
            </a:r>
            <a:r>
              <a:rPr lang="ru-RU" sz="2400" dirty="0" smtClean="0">
                <a:latin typeface="Constantia" pitchFamily="18" charset="0"/>
              </a:rPr>
              <a:t>слова: наши ноги отдыхают, наши руки отдыхают. Наши глазки отдыхают, отдыхают, засыпают. Напряжение улетело и расслаблено всё тело. И послушный наш язык быть расслабленным привык. Нам дышится легко, ровно и глубоко. </a:t>
            </a:r>
            <a:endParaRPr lang="ru-RU" sz="24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musafirova.ucoz.ru/Metod_kopilka/Pomosh/Dlja_prezent/Priroda/mir_prirody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835696" y="1628800"/>
            <a:ext cx="59046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Constantia" pitchFamily="18" charset="0"/>
              </a:rPr>
              <a:t>ОГОНЬ – ЛЁД</a:t>
            </a:r>
          </a:p>
          <a:p>
            <a:pPr algn="just"/>
            <a:r>
              <a:rPr lang="ru-RU" sz="2400" b="1" dirty="0" smtClean="0">
                <a:latin typeface="Constantia" pitchFamily="18" charset="0"/>
              </a:rPr>
              <a:t>Цель: </a:t>
            </a:r>
            <a:r>
              <a:rPr lang="ru-RU" sz="2400" dirty="0" smtClean="0">
                <a:latin typeface="Constantia" pitchFamily="18" charset="0"/>
              </a:rPr>
              <a:t>Коррекция </a:t>
            </a:r>
            <a:r>
              <a:rPr lang="ru-RU" sz="2400" dirty="0" err="1" smtClean="0">
                <a:latin typeface="Constantia" pitchFamily="18" charset="0"/>
              </a:rPr>
              <a:t>психо-эмоциональной</a:t>
            </a:r>
            <a:r>
              <a:rPr lang="ru-RU" sz="2400" dirty="0" smtClean="0">
                <a:latin typeface="Constantia" pitchFamily="18" charset="0"/>
              </a:rPr>
              <a:t> сферы ребёнка.</a:t>
            </a:r>
          </a:p>
          <a:p>
            <a:pPr algn="just"/>
            <a:endParaRPr lang="ru-RU" sz="2400" dirty="0" smtClean="0">
              <a:latin typeface="Constantia" pitchFamily="18" charset="0"/>
            </a:endParaRPr>
          </a:p>
          <a:p>
            <a:pPr algn="just"/>
            <a:r>
              <a:rPr lang="ru-RU" sz="2400" dirty="0" smtClean="0">
                <a:latin typeface="Constantia" pitchFamily="18" charset="0"/>
              </a:rPr>
              <a:t>По команде «огонь» - стоящие в кругу дети начинают двигать всеми частями тела. </a:t>
            </a:r>
            <a:endParaRPr lang="ru-RU" sz="2400" dirty="0" smtClean="0">
              <a:latin typeface="Constantia" pitchFamily="18" charset="0"/>
            </a:endParaRPr>
          </a:p>
          <a:p>
            <a:pPr algn="just"/>
            <a:r>
              <a:rPr lang="ru-RU" sz="2400" dirty="0" smtClean="0">
                <a:latin typeface="Constantia" pitchFamily="18" charset="0"/>
              </a:rPr>
              <a:t>По </a:t>
            </a:r>
            <a:r>
              <a:rPr lang="ru-RU" sz="2400" dirty="0" smtClean="0">
                <a:latin typeface="Constantia" pitchFamily="18" charset="0"/>
              </a:rPr>
              <a:t>команде « лёд» - дети застывают в позе, которую застала команда</a:t>
            </a:r>
            <a:endParaRPr lang="ru-RU" sz="24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musafirova.ucoz.ru/Metod_kopilka/Pomosh/Dlja_prezent/Priroda/mir_prirody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115616" y="836712"/>
            <a:ext cx="770485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Constantia" pitchFamily="18" charset="0"/>
              </a:rPr>
              <a:t>КУЛАЧКИ</a:t>
            </a:r>
          </a:p>
          <a:p>
            <a:pPr algn="ctr"/>
            <a:endParaRPr lang="ru-RU" sz="2400" b="1" dirty="0" smtClean="0">
              <a:latin typeface="Constantia" pitchFamily="18" charset="0"/>
            </a:endParaRPr>
          </a:p>
          <a:p>
            <a:pPr algn="just"/>
            <a:r>
              <a:rPr lang="ru-RU" sz="2400" b="1" dirty="0" smtClean="0">
                <a:latin typeface="Constantia" pitchFamily="18" charset="0"/>
              </a:rPr>
              <a:t>Цель: </a:t>
            </a:r>
            <a:r>
              <a:rPr lang="ru-RU" sz="2400" dirty="0" smtClean="0">
                <a:latin typeface="Constantia" pitchFamily="18" charset="0"/>
              </a:rPr>
              <a:t>Расслабление мышц и освоение позы покоя.</a:t>
            </a:r>
          </a:p>
          <a:p>
            <a:r>
              <a:rPr lang="ru-RU" sz="2400" dirty="0" smtClean="0">
                <a:latin typeface="Constantia" pitchFamily="18" charset="0"/>
              </a:rPr>
              <a:t>Сжать пальцы рук в кулак, руки на коленях, косточки побелели от напряжения.</a:t>
            </a:r>
          </a:p>
          <a:p>
            <a:pPr algn="just"/>
            <a:r>
              <a:rPr lang="ru-RU" sz="2400" dirty="0" smtClean="0">
                <a:latin typeface="Constantia" pitchFamily="18" charset="0"/>
              </a:rPr>
              <a:t>Педагог </a:t>
            </a:r>
            <a:r>
              <a:rPr lang="ru-RU" sz="2400" dirty="0" smtClean="0">
                <a:latin typeface="Constantia" pitchFamily="18" charset="0"/>
              </a:rPr>
              <a:t>говорит детям: «Нам так сидеть не удобно, расслабьте руки, они устали, отдыхаем. Легко и приятно стало.» </a:t>
            </a:r>
            <a:endParaRPr lang="ru-RU" sz="2400" dirty="0" smtClean="0">
              <a:latin typeface="Constantia" pitchFamily="18" charset="0"/>
            </a:endParaRPr>
          </a:p>
          <a:p>
            <a:pPr algn="just"/>
            <a:r>
              <a:rPr lang="ru-RU" sz="2400" dirty="0" smtClean="0">
                <a:latin typeface="Constantia" pitchFamily="18" charset="0"/>
              </a:rPr>
              <a:t>Повторить </a:t>
            </a:r>
            <a:r>
              <a:rPr lang="ru-RU" sz="2400" dirty="0" smtClean="0">
                <a:latin typeface="Constantia" pitchFamily="18" charset="0"/>
              </a:rPr>
              <a:t>это упражнение несколько раз со словами: Руки на коленях, кулачки сжаты, Крепко с напряжением пальчики прижаты. </a:t>
            </a:r>
            <a:endParaRPr lang="ru-RU" sz="2400" dirty="0" smtClean="0">
              <a:latin typeface="Constantia" pitchFamily="18" charset="0"/>
            </a:endParaRPr>
          </a:p>
          <a:p>
            <a:pPr algn="just"/>
            <a:r>
              <a:rPr lang="ru-RU" sz="2400" i="1" dirty="0" smtClean="0">
                <a:latin typeface="Constantia" pitchFamily="18" charset="0"/>
              </a:rPr>
              <a:t>Пальчики </a:t>
            </a:r>
            <a:r>
              <a:rPr lang="ru-RU" sz="2400" i="1" dirty="0" smtClean="0">
                <a:latin typeface="Constantia" pitchFamily="18" charset="0"/>
              </a:rPr>
              <a:t>сильней сжимаем,</a:t>
            </a:r>
          </a:p>
          <a:p>
            <a:r>
              <a:rPr lang="ru-RU" sz="2400" i="1" dirty="0" smtClean="0">
                <a:latin typeface="Constantia" pitchFamily="18" charset="0"/>
              </a:rPr>
              <a:t>Отпускаем расслабляем.  </a:t>
            </a:r>
          </a:p>
          <a:p>
            <a:r>
              <a:rPr lang="ru-RU" sz="2400" i="1" dirty="0" smtClean="0">
                <a:latin typeface="Constantia" pitchFamily="18" charset="0"/>
              </a:rPr>
              <a:t>Знайте девочки и мальчики</a:t>
            </a:r>
          </a:p>
          <a:p>
            <a:r>
              <a:rPr lang="ru-RU" sz="2400" i="1" dirty="0" smtClean="0">
                <a:latin typeface="Constantia" pitchFamily="18" charset="0"/>
              </a:rPr>
              <a:t>Отдыхают </a:t>
            </a:r>
            <a:r>
              <a:rPr lang="ru-RU" sz="2400" i="1" dirty="0" smtClean="0">
                <a:latin typeface="Constantia" pitchFamily="18" charset="0"/>
              </a:rPr>
              <a:t>наши пальчики.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musafirova.ucoz.ru/Metod_kopilka/Pomosh/Dlja_prezent/Priroda/mir_prirody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4" y="2043716"/>
            <a:ext cx="7704856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800" b="1" dirty="0" err="1">
                <a:latin typeface="Constantia" pitchFamily="18" charset="0"/>
                <a:ea typeface="Calibri" pitchFamily="34" charset="0"/>
                <a:cs typeface="Times New Roman" pitchFamily="18" charset="0"/>
              </a:rPr>
              <a:t>Психогимнастика</a:t>
            </a:r>
            <a:r>
              <a:rPr lang="ru-RU" sz="2800" dirty="0">
                <a:latin typeface="Constant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>
                <a:latin typeface="Constantia" pitchFamily="18" charset="0"/>
                <a:ea typeface="Calibri" pitchFamily="34" charset="0"/>
                <a:cs typeface="Times New Roman" pitchFamily="18" charset="0"/>
              </a:rPr>
              <a:t>- это курс специальных занятий (этюдов, упражнений и игр), направленных на развитие и коррекцию различных сторон психики ребенка (как ее познавательной, так и эмоционально-личностной сферы). (СНОСКА: Из книги: Чистякова М.И. </a:t>
            </a:r>
            <a:r>
              <a:rPr lang="ru-RU" sz="2400" dirty="0" err="1">
                <a:latin typeface="Constantia" pitchFamily="18" charset="0"/>
                <a:ea typeface="Calibri" pitchFamily="34" charset="0"/>
                <a:cs typeface="Times New Roman" pitchFamily="18" charset="0"/>
              </a:rPr>
              <a:t>Психогимнастика</a:t>
            </a:r>
            <a:r>
              <a:rPr lang="ru-RU" sz="2400" dirty="0">
                <a:latin typeface="Constantia" pitchFamily="18" charset="0"/>
                <a:ea typeface="Calibri" pitchFamily="34" charset="0"/>
                <a:cs typeface="Times New Roman" pitchFamily="18" charset="0"/>
              </a:rPr>
              <a:t>. М., 1990</a:t>
            </a:r>
            <a:r>
              <a:rPr lang="ru-RU" sz="2400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).</a:t>
            </a:r>
          </a:p>
          <a:p>
            <a:endParaRPr lang="ru-RU" sz="2400" dirty="0"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endParaRPr lang="ru-RU" sz="2400" dirty="0" smtClean="0"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endParaRPr lang="ru-RU" sz="2400" dirty="0">
              <a:latin typeface="Constantia" pitchFamily="18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7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musafirova.ucoz.ru/Metod_kopilka/Pomosh/Dlja_prezent/Priroda/mir_prirody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03648" y="1351508"/>
            <a:ext cx="68407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Constantia" pitchFamily="18" charset="0"/>
              </a:rPr>
              <a:t>КУВШИНЧИК</a:t>
            </a:r>
          </a:p>
          <a:p>
            <a:pPr algn="ctr"/>
            <a:endParaRPr lang="ru-RU" sz="2400" b="1" dirty="0" smtClean="0">
              <a:latin typeface="Constantia" pitchFamily="18" charset="0"/>
            </a:endParaRPr>
          </a:p>
          <a:p>
            <a:pPr algn="just"/>
            <a:r>
              <a:rPr lang="ru-RU" sz="2400" b="1" dirty="0" smtClean="0">
                <a:latin typeface="Constantia" pitchFamily="18" charset="0"/>
              </a:rPr>
              <a:t>Цель: </a:t>
            </a:r>
            <a:r>
              <a:rPr lang="ru-RU" sz="2400" dirty="0" smtClean="0">
                <a:latin typeface="Constantia" pitchFamily="18" charset="0"/>
              </a:rPr>
              <a:t>Развитие и коррекция  познавательной и эмоциональной сферы психики ребёнка.</a:t>
            </a:r>
          </a:p>
          <a:p>
            <a:endParaRPr lang="ru-RU" sz="2400" dirty="0" smtClean="0">
              <a:latin typeface="Constantia" pitchFamily="18" charset="0"/>
            </a:endParaRPr>
          </a:p>
          <a:p>
            <a:pPr algn="just"/>
            <a:r>
              <a:rPr lang="ru-RU" sz="2400" dirty="0" smtClean="0">
                <a:latin typeface="Constantia" pitchFamily="18" charset="0"/>
              </a:rPr>
              <a:t>Дети представляют себя красивым расписным кувшинчиком, из которого можно вылить грязную воду, чтобы наполнить чистой водой. Дети наклоняются вперёд и «выливают» из себя то, чего там быть не должно: боль, обиду, злобу.</a:t>
            </a:r>
            <a:endParaRPr lang="ru-RU" sz="24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musafirova.ucoz.ru/Metod_kopilka/Pomosh/Dlja_prezent/Priroda/mir_prirody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99592" y="764704"/>
            <a:ext cx="75608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Constantia" pitchFamily="18" charset="0"/>
              </a:rPr>
              <a:t>ПИРАМИДА   ЛЮБВИ</a:t>
            </a:r>
          </a:p>
          <a:p>
            <a:pPr algn="ctr"/>
            <a:endParaRPr lang="ru-RU" sz="2400" b="1" dirty="0" smtClean="0">
              <a:latin typeface="Constantia" pitchFamily="18" charset="0"/>
            </a:endParaRPr>
          </a:p>
          <a:p>
            <a:pPr algn="just"/>
            <a:r>
              <a:rPr lang="ru-RU" sz="2400" b="1" dirty="0" smtClean="0">
                <a:latin typeface="Constantia" pitchFamily="18" charset="0"/>
              </a:rPr>
              <a:t>Цель: </a:t>
            </a:r>
            <a:r>
              <a:rPr lang="ru-RU" sz="2400" dirty="0" smtClean="0">
                <a:latin typeface="Constantia" pitchFamily="18" charset="0"/>
              </a:rPr>
              <a:t>Педагог-психолог уважительное отношение к миру и людям, развивать коммуникативные способности. </a:t>
            </a:r>
          </a:p>
          <a:p>
            <a:endParaRPr lang="ru-RU" sz="2400" dirty="0" smtClean="0">
              <a:latin typeface="Constantia" pitchFamily="18" charset="0"/>
            </a:endParaRPr>
          </a:p>
          <a:p>
            <a:pPr algn="just"/>
            <a:r>
              <a:rPr lang="ru-RU" sz="2400" dirty="0" smtClean="0">
                <a:latin typeface="Constantia" pitchFamily="18" charset="0"/>
              </a:rPr>
              <a:t>Дети сидят по кругу. </a:t>
            </a:r>
            <a:r>
              <a:rPr lang="ru-RU" sz="2400" dirty="0" smtClean="0">
                <a:latin typeface="Constantia" pitchFamily="18" charset="0"/>
              </a:rPr>
              <a:t>Педагог </a:t>
            </a:r>
            <a:r>
              <a:rPr lang="ru-RU" sz="2400" dirty="0" smtClean="0">
                <a:latin typeface="Constantia" pitchFamily="18" charset="0"/>
              </a:rPr>
              <a:t>говорит детям: «Каждый из вас что-то или кого-то любит. Расскажите, кого и что вы любите. Давайте построим пирамиду любви из наших рук.» Дети встают и ложа свою руку на руку предыдущего ребёнка говорят: «Я люблю море», «Я люблю маму», «Я люблю цветы» и т.д. </a:t>
            </a:r>
            <a:r>
              <a:rPr lang="ru-RU" sz="2400" dirty="0" smtClean="0">
                <a:latin typeface="Constantia" pitchFamily="18" charset="0"/>
              </a:rPr>
              <a:t>Педагог </a:t>
            </a:r>
            <a:r>
              <a:rPr lang="ru-RU" sz="2400" dirty="0" smtClean="0">
                <a:latin typeface="Constantia" pitchFamily="18" charset="0"/>
              </a:rPr>
              <a:t>подчёркивает, что пирамида получилась высокая, потому, что мы любим и любимы.</a:t>
            </a:r>
            <a:endParaRPr lang="ru-RU" sz="24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musafirova.ucoz.ru/Metod_kopilka/Pomosh/Dlja_prezent/Priroda/mir_prirody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115616" y="1052736"/>
            <a:ext cx="756084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Constantia" pitchFamily="18" charset="0"/>
              </a:rPr>
              <a:t>ВОЛШЕБНИКИ</a:t>
            </a:r>
          </a:p>
          <a:p>
            <a:pPr algn="ctr"/>
            <a:endParaRPr lang="ru-RU" sz="2400" b="1" dirty="0" smtClean="0">
              <a:latin typeface="Constantia" pitchFamily="18" charset="0"/>
            </a:endParaRPr>
          </a:p>
          <a:p>
            <a:pPr algn="just"/>
            <a:r>
              <a:rPr lang="ru-RU" sz="2400" b="1" dirty="0" smtClean="0">
                <a:latin typeface="Constantia" pitchFamily="18" charset="0"/>
              </a:rPr>
              <a:t>Цель: </a:t>
            </a:r>
            <a:r>
              <a:rPr lang="ru-RU" sz="2400" dirty="0" smtClean="0">
                <a:latin typeface="Constantia" pitchFamily="18" charset="0"/>
              </a:rPr>
              <a:t>Продолжать воспитывать дружелюбное отношение детей друг к другу, умение проявлять внимание и заботу.</a:t>
            </a:r>
          </a:p>
          <a:p>
            <a:endParaRPr lang="ru-RU" sz="2400" dirty="0" smtClean="0">
              <a:latin typeface="Constantia" pitchFamily="18" charset="0"/>
            </a:endParaRPr>
          </a:p>
          <a:p>
            <a:pPr algn="just"/>
            <a:r>
              <a:rPr lang="ru-RU" sz="2400" dirty="0" smtClean="0">
                <a:latin typeface="Constantia" pitchFamily="18" charset="0"/>
              </a:rPr>
              <a:t>Детям предлагается представить, что они волшебники и могут  исполнить свои желания и желания других. Каждому даётся возможность прибавить другому то, чего (на его взгляд) ему не хватает. </a:t>
            </a:r>
            <a:endParaRPr lang="ru-RU" sz="2400" dirty="0" smtClean="0">
              <a:latin typeface="Constantia" pitchFamily="18" charset="0"/>
            </a:endParaRPr>
          </a:p>
          <a:p>
            <a:pPr algn="just"/>
            <a:r>
              <a:rPr lang="ru-RU" sz="2400" dirty="0" smtClean="0">
                <a:latin typeface="Constantia" pitchFamily="18" charset="0"/>
              </a:rPr>
              <a:t>Например</a:t>
            </a:r>
            <a:r>
              <a:rPr lang="ru-RU" sz="2400" dirty="0" smtClean="0">
                <a:latin typeface="Constantia" pitchFamily="18" charset="0"/>
              </a:rPr>
              <a:t>: «Володе я прибавлю смелости, Алёше ловкости, Маше я прибавлю доброты и т.д.»</a:t>
            </a:r>
            <a:endParaRPr lang="ru-RU" sz="24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musafirova.ucoz.ru/Metod_kopilka/Pomosh/Dlja_prezent/Priroda/mir_prirody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187624" y="692696"/>
            <a:ext cx="74168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Constantia" pitchFamily="18" charset="0"/>
              </a:rPr>
              <a:t>СОЛНЕЧНЫЙ    ЗАЙЧИК</a:t>
            </a:r>
          </a:p>
          <a:p>
            <a:pPr algn="ctr"/>
            <a:endParaRPr lang="ru-RU" sz="2400" b="1" dirty="0" smtClean="0">
              <a:latin typeface="Constantia" pitchFamily="18" charset="0"/>
            </a:endParaRPr>
          </a:p>
          <a:p>
            <a:pPr algn="just"/>
            <a:r>
              <a:rPr lang="ru-RU" sz="2400" b="1" dirty="0" smtClean="0">
                <a:latin typeface="Constantia" pitchFamily="18" charset="0"/>
              </a:rPr>
              <a:t>Цель: </a:t>
            </a:r>
            <a:r>
              <a:rPr lang="ru-RU" sz="2400" dirty="0" smtClean="0">
                <a:latin typeface="Constantia" pitchFamily="18" charset="0"/>
              </a:rPr>
              <a:t>Развивать умение управлять своими эмоциями, воспитывать дружелюбное отношение детей друг к другу. Развивать атмосферу тепла, любви и ласки.</a:t>
            </a:r>
          </a:p>
          <a:p>
            <a:pPr algn="just"/>
            <a:endParaRPr lang="ru-RU" sz="2400" dirty="0" smtClean="0">
              <a:latin typeface="Constantia" pitchFamily="18" charset="0"/>
            </a:endParaRPr>
          </a:p>
          <a:p>
            <a:pPr algn="just"/>
            <a:r>
              <a:rPr lang="ru-RU" sz="2400" dirty="0" smtClean="0">
                <a:latin typeface="Constantia" pitchFamily="18" charset="0"/>
              </a:rPr>
              <a:t>Педагог </a:t>
            </a:r>
            <a:r>
              <a:rPr lang="ru-RU" sz="2400" dirty="0" smtClean="0">
                <a:latin typeface="Constantia" pitchFamily="18" charset="0"/>
              </a:rPr>
              <a:t>с зеркалом показывает «солнечного зайчика». Предлагает детям его поймать и передать по кругу, чтобы каждый приласкал его, согрел его своим теплом. </a:t>
            </a:r>
            <a:r>
              <a:rPr lang="ru-RU" sz="2400" dirty="0" smtClean="0">
                <a:latin typeface="Constantia" pitchFamily="18" charset="0"/>
              </a:rPr>
              <a:t>Педагог </a:t>
            </a:r>
            <a:r>
              <a:rPr lang="ru-RU" sz="2400" dirty="0" smtClean="0">
                <a:latin typeface="Constantia" pitchFamily="18" charset="0"/>
              </a:rPr>
              <a:t>обращает внимание на то, что «зайчик» вырос от тепла и любви. Зайчика выпускают.</a:t>
            </a:r>
            <a:endParaRPr lang="ru-RU" sz="24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musafirova.ucoz.ru/Metod_kopilka/Pomosh/Dlja_prezent/Priroda/mir_prirody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31640" y="1052736"/>
            <a:ext cx="72728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Constantia" pitchFamily="18" charset="0"/>
              </a:rPr>
              <a:t>ПРОЧИТАЙ   ПИСЬМО</a:t>
            </a:r>
          </a:p>
          <a:p>
            <a:pPr algn="ctr"/>
            <a:endParaRPr lang="ru-RU" sz="2400" b="1" dirty="0" smtClean="0">
              <a:latin typeface="Constantia" pitchFamily="18" charset="0"/>
            </a:endParaRPr>
          </a:p>
          <a:p>
            <a:pPr algn="just"/>
            <a:r>
              <a:rPr lang="ru-RU" sz="2400" b="1" dirty="0" smtClean="0">
                <a:latin typeface="Constantia" pitchFamily="18" charset="0"/>
              </a:rPr>
              <a:t>Цель: </a:t>
            </a:r>
            <a:r>
              <a:rPr lang="ru-RU" sz="2400" dirty="0" smtClean="0">
                <a:latin typeface="Constantia" pitchFamily="18" charset="0"/>
              </a:rPr>
              <a:t>Развивать способности определять эмоциональное состояние по схематическим изображениям и объединять разные изображения единым сюжетом.</a:t>
            </a:r>
          </a:p>
          <a:p>
            <a:pPr algn="just"/>
            <a:endParaRPr lang="ru-RU" sz="2400" dirty="0" smtClean="0">
              <a:latin typeface="Constantia" pitchFamily="18" charset="0"/>
            </a:endParaRPr>
          </a:p>
          <a:p>
            <a:pPr algn="just"/>
            <a:r>
              <a:rPr lang="ru-RU" sz="2400" dirty="0" smtClean="0">
                <a:latin typeface="Constantia" pitchFamily="18" charset="0"/>
              </a:rPr>
              <a:t>Разыгрывается следующая ситуация: почтальон приносит письма, но не обычные, зашифрованные. В каждом письме мимически изображено по 2-3 эмоциональных состояния и их надо расшифровать. Подгруппе детей вручается по письму, дети обсуждают и рассказывают, что они «прочитали» в своём письме.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musafirova.ucoz.ru/Metod_kopilka/Pomosh/Dlja_prezent/Priroda/mir_prirody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71600" y="1340768"/>
            <a:ext cx="74888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Constantia" pitchFamily="18" charset="0"/>
              </a:rPr>
              <a:t>МЫЛЬНЫЕ   ПУЗЫРИ</a:t>
            </a:r>
          </a:p>
          <a:p>
            <a:pPr algn="ctr"/>
            <a:endParaRPr lang="ru-RU" sz="2400" b="1" dirty="0" smtClean="0">
              <a:latin typeface="Constantia" pitchFamily="18" charset="0"/>
            </a:endParaRPr>
          </a:p>
          <a:p>
            <a:pPr algn="just"/>
            <a:r>
              <a:rPr lang="ru-RU" sz="2400" b="1" dirty="0" smtClean="0">
                <a:latin typeface="Constantia" pitchFamily="18" charset="0"/>
              </a:rPr>
              <a:t>Цель: </a:t>
            </a:r>
            <a:r>
              <a:rPr lang="ru-RU" sz="2400" dirty="0" smtClean="0">
                <a:latin typeface="Constantia" pitchFamily="18" charset="0"/>
              </a:rPr>
              <a:t>Развитие воображения, выразительности движений, снятие эмоционального напряжения.</a:t>
            </a:r>
          </a:p>
          <a:p>
            <a:endParaRPr lang="ru-RU" sz="2400" dirty="0" smtClean="0">
              <a:latin typeface="Constantia" pitchFamily="18" charset="0"/>
            </a:endParaRPr>
          </a:p>
          <a:p>
            <a:pPr algn="just"/>
            <a:r>
              <a:rPr lang="ru-RU" sz="2400" dirty="0" smtClean="0">
                <a:latin typeface="Constantia" pitchFamily="18" charset="0"/>
              </a:rPr>
              <a:t>Педагог-психолог имитирует выдувание мыльных пузырей, а остальные дети изображают полёт этих пузырей. Дети свободно двигаются по всему свободному пространству. </a:t>
            </a:r>
            <a:endParaRPr lang="ru-RU" sz="2400" dirty="0" smtClean="0">
              <a:latin typeface="Constantia" pitchFamily="18" charset="0"/>
            </a:endParaRPr>
          </a:p>
          <a:p>
            <a:pPr algn="just"/>
            <a:r>
              <a:rPr lang="ru-RU" sz="2400" dirty="0" smtClean="0">
                <a:latin typeface="Constantia" pitchFamily="18" charset="0"/>
              </a:rPr>
              <a:t>После </a:t>
            </a:r>
            <a:r>
              <a:rPr lang="ru-RU" sz="2400" dirty="0" smtClean="0">
                <a:latin typeface="Constantia" pitchFamily="18" charset="0"/>
              </a:rPr>
              <a:t>команды «Лопнули», дети ложатся на пол.</a:t>
            </a:r>
            <a:endParaRPr lang="ru-RU" sz="24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musafirova.ucoz.ru/Metod_kopilka/Pomosh/Dlja_prezent/Priroda/mir_prirody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71600" y="1124744"/>
            <a:ext cx="74888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Constantia" pitchFamily="18" charset="0"/>
              </a:rPr>
              <a:t>СНЕГОВИК</a:t>
            </a:r>
          </a:p>
          <a:p>
            <a:pPr algn="ctr"/>
            <a:endParaRPr lang="ru-RU" sz="2400" b="1" dirty="0" smtClean="0">
              <a:latin typeface="Constantia" pitchFamily="18" charset="0"/>
            </a:endParaRPr>
          </a:p>
          <a:p>
            <a:pPr algn="just"/>
            <a:r>
              <a:rPr lang="ru-RU" sz="2400" b="1" dirty="0" smtClean="0">
                <a:latin typeface="Constantia" pitchFamily="18" charset="0"/>
              </a:rPr>
              <a:t>Цель: </a:t>
            </a:r>
            <a:r>
              <a:rPr lang="ru-RU" sz="2400" dirty="0" smtClean="0">
                <a:latin typeface="Constantia" pitchFamily="18" charset="0"/>
              </a:rPr>
              <a:t>Развитие выразительности движений, воображения, снятие эмоционального напряжения.</a:t>
            </a:r>
          </a:p>
          <a:p>
            <a:endParaRPr lang="ru-RU" sz="2400" dirty="0" smtClean="0">
              <a:latin typeface="Constantia" pitchFamily="18" charset="0"/>
            </a:endParaRPr>
          </a:p>
          <a:p>
            <a:r>
              <a:rPr lang="ru-RU" sz="2400" dirty="0" smtClean="0">
                <a:latin typeface="Constantia" pitchFamily="18" charset="0"/>
              </a:rPr>
              <a:t>Все дети изображают снеговиков. </a:t>
            </a:r>
          </a:p>
          <a:p>
            <a:pPr algn="just"/>
            <a:r>
              <a:rPr lang="ru-RU" sz="2400" dirty="0" smtClean="0">
                <a:latin typeface="Constantia" pitchFamily="18" charset="0"/>
              </a:rPr>
              <a:t>По команде воспитателя «Наступила весна», «снеговики» начинают </a:t>
            </a:r>
            <a:r>
              <a:rPr lang="ru-RU" sz="2400" dirty="0" smtClean="0">
                <a:latin typeface="Constantia" pitchFamily="18" charset="0"/>
              </a:rPr>
              <a:t>таять: дети </a:t>
            </a:r>
            <a:r>
              <a:rPr lang="ru-RU" sz="2400" dirty="0" smtClean="0">
                <a:latin typeface="Constantia" pitchFamily="18" charset="0"/>
              </a:rPr>
              <a:t>расслабляются, тело обмякает и дети постепенно опускаются на пол.</a:t>
            </a:r>
            <a:endParaRPr lang="ru-RU" sz="24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musafirova.ucoz.ru/Metod_kopilka/Pomosh/Dlja_prezent/Priroda/mir_prirody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71600" y="1196752"/>
            <a:ext cx="748883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Constantia" pitchFamily="18" charset="0"/>
              </a:rPr>
              <a:t>ПРОВЕДИ   СЛЕПОГО</a:t>
            </a:r>
          </a:p>
          <a:p>
            <a:pPr algn="ctr"/>
            <a:endParaRPr lang="ru-RU" sz="2400" dirty="0" smtClean="0">
              <a:latin typeface="Constantia" pitchFamily="18" charset="0"/>
            </a:endParaRPr>
          </a:p>
          <a:p>
            <a:pPr algn="just"/>
            <a:r>
              <a:rPr lang="ru-RU" sz="2400" b="1" dirty="0" smtClean="0">
                <a:latin typeface="Constantia" pitchFamily="18" charset="0"/>
              </a:rPr>
              <a:t>Цель: </a:t>
            </a:r>
            <a:r>
              <a:rPr lang="ru-RU" sz="2400" dirty="0" smtClean="0">
                <a:latin typeface="Constantia" pitchFamily="18" charset="0"/>
              </a:rPr>
              <a:t>Развитие чувства общности, снятие эмоционального напряжения.</a:t>
            </a:r>
          </a:p>
          <a:p>
            <a:endParaRPr lang="ru-RU" sz="2400" dirty="0" smtClean="0">
              <a:latin typeface="Constantia" pitchFamily="18" charset="0"/>
            </a:endParaRPr>
          </a:p>
          <a:p>
            <a:pPr algn="just"/>
            <a:r>
              <a:rPr lang="ru-RU" sz="2400" dirty="0" smtClean="0">
                <a:latin typeface="Constantia" pitchFamily="18" charset="0"/>
              </a:rPr>
              <a:t>Ребёнок должен с помощью словесных команд довести игрока с завязанными глазами от  одного конца комнаты до другого так, чтобы он ни разу не натолкнулся ни на один предмет. </a:t>
            </a:r>
          </a:p>
          <a:p>
            <a:r>
              <a:rPr lang="ru-RU" sz="2400" dirty="0" smtClean="0">
                <a:latin typeface="Constantia" pitchFamily="18" charset="0"/>
              </a:rPr>
              <a:t>За каждое касание команда получает штрафное очко.</a:t>
            </a:r>
            <a:endParaRPr lang="ru-RU" sz="24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musafirova.ucoz.ru/Metod_kopilka/Pomosh/Dlja_prezent/Priroda/mir_prirody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43608" y="1412776"/>
            <a:ext cx="75608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Constantia" pitchFamily="18" charset="0"/>
              </a:rPr>
              <a:t>ХОРОВОД</a:t>
            </a:r>
          </a:p>
          <a:p>
            <a:pPr algn="ctr"/>
            <a:endParaRPr lang="ru-RU" sz="2400" b="1" dirty="0" smtClean="0">
              <a:latin typeface="Constantia" pitchFamily="18" charset="0"/>
            </a:endParaRPr>
          </a:p>
          <a:p>
            <a:pPr algn="just"/>
            <a:r>
              <a:rPr lang="ru-RU" sz="2400" b="1" dirty="0" smtClean="0">
                <a:latin typeface="Constantia" pitchFamily="18" charset="0"/>
              </a:rPr>
              <a:t>Цель: </a:t>
            </a:r>
            <a:r>
              <a:rPr lang="ru-RU" sz="2400" dirty="0" smtClean="0">
                <a:latin typeface="Constantia" pitchFamily="18" charset="0"/>
              </a:rPr>
              <a:t>Развитие чувства общности, выразительности движений, снятие эмоционального напряжения.</a:t>
            </a:r>
          </a:p>
          <a:p>
            <a:endParaRPr lang="ru-RU" sz="2400" dirty="0" smtClean="0">
              <a:latin typeface="Constantia" pitchFamily="18" charset="0"/>
            </a:endParaRPr>
          </a:p>
          <a:p>
            <a:pPr algn="just"/>
            <a:r>
              <a:rPr lang="ru-RU" sz="2400" dirty="0" smtClean="0">
                <a:latin typeface="Constantia" pitchFamily="18" charset="0"/>
              </a:rPr>
              <a:t>Дети встают в круг и по команде </a:t>
            </a:r>
            <a:r>
              <a:rPr lang="ru-RU" sz="2400" dirty="0" smtClean="0">
                <a:latin typeface="Constantia" pitchFamily="18" charset="0"/>
              </a:rPr>
              <a:t>педагога, </a:t>
            </a:r>
            <a:r>
              <a:rPr lang="ru-RU" sz="2400" dirty="0" smtClean="0">
                <a:latin typeface="Constantia" pitchFamily="18" charset="0"/>
              </a:rPr>
              <a:t>показывают, двигаясь друг за другом, печального зайчика, злого волка, сердитого медведя, задумчивую сову, виноватую лису, счастливую ласточку.</a:t>
            </a:r>
            <a:endParaRPr lang="ru-RU" sz="24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musafirova.ucoz.ru/Metod_kopilka/Pomosh/Dlja_prezent/Priroda/mir_prirody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71600" y="1484784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Constantia" pitchFamily="18" charset="0"/>
              </a:rPr>
              <a:t>ОБЛАКА</a:t>
            </a:r>
          </a:p>
          <a:p>
            <a:pPr algn="ctr"/>
            <a:endParaRPr lang="ru-RU" sz="2400" b="1" dirty="0" smtClean="0">
              <a:latin typeface="Constantia" pitchFamily="18" charset="0"/>
            </a:endParaRPr>
          </a:p>
          <a:p>
            <a:pPr algn="just"/>
            <a:r>
              <a:rPr lang="ru-RU" sz="2400" b="1" dirty="0" smtClean="0">
                <a:latin typeface="Constantia" pitchFamily="18" charset="0"/>
              </a:rPr>
              <a:t>Цель: </a:t>
            </a:r>
            <a:r>
              <a:rPr lang="ru-RU" sz="2400" dirty="0" smtClean="0">
                <a:latin typeface="Constantia" pitchFamily="18" charset="0"/>
              </a:rPr>
              <a:t>Развитие воображения, выразительности движений, снятие эмоционального напряжения.</a:t>
            </a:r>
          </a:p>
          <a:p>
            <a:endParaRPr lang="ru-RU" sz="2400" dirty="0" smtClean="0">
              <a:latin typeface="Constantia" pitchFamily="18" charset="0"/>
            </a:endParaRPr>
          </a:p>
          <a:p>
            <a:pPr algn="just"/>
            <a:r>
              <a:rPr lang="ru-RU" sz="2400" dirty="0" smtClean="0">
                <a:latin typeface="Constantia" pitchFamily="18" charset="0"/>
              </a:rPr>
              <a:t>Педагог </a:t>
            </a:r>
            <a:r>
              <a:rPr lang="ru-RU" sz="2400" dirty="0" smtClean="0">
                <a:latin typeface="Constantia" pitchFamily="18" charset="0"/>
              </a:rPr>
              <a:t>показывает детям вырезанные из картона облака с мимическими изображениями, читает стихотворение и предлагает детям  передать те же эмоции.</a:t>
            </a:r>
            <a:endParaRPr lang="ru-RU" sz="24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musafirova.ucoz.ru/Metod_kopilka/Pomosh/Dlja_prezent/Priroda/mir_prirody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4" y="940079"/>
            <a:ext cx="763284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Цель психогимнастики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помочь детям преодолевать барьеры в общении, лучше понимать себя и других, снимать психическое напряжение, дает возможность самовыражения.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Задачи  психогимнастики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1. Обучение детей выразительным движениям.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2. Тренаж узнавания эмоций по внешним сигналам.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3. Формирование у детей моральных представлений.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4. Коррекция поведения с помощью ролевых игр.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5. Снятие эмоционального напряжения.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6. Обучение ауторелаксации.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musafirova.ucoz.ru/Metod_kopilka/Pomosh/Dlja_prezent/Priroda/mir_prirody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71600" y="548680"/>
            <a:ext cx="727280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/>
          </a:p>
          <a:p>
            <a:pPr algn="ctr"/>
            <a:r>
              <a:rPr lang="ru-RU" sz="2400" b="1" dirty="0" smtClean="0">
                <a:latin typeface="Constantia" pitchFamily="18" charset="0"/>
              </a:rPr>
              <a:t>ДОКТОР   АЙБОЛИТ</a:t>
            </a:r>
          </a:p>
          <a:p>
            <a:pPr algn="ctr"/>
            <a:endParaRPr lang="ru-RU" sz="2400" b="1" dirty="0" smtClean="0">
              <a:latin typeface="Constantia" pitchFamily="18" charset="0"/>
            </a:endParaRPr>
          </a:p>
          <a:p>
            <a:pPr algn="just"/>
            <a:r>
              <a:rPr lang="ru-RU" sz="2400" b="1" dirty="0" smtClean="0">
                <a:latin typeface="Constantia" pitchFamily="18" charset="0"/>
              </a:rPr>
              <a:t>Цель: </a:t>
            </a:r>
            <a:r>
              <a:rPr lang="ru-RU" sz="2400" dirty="0" smtClean="0">
                <a:latin typeface="Constantia" pitchFamily="18" charset="0"/>
              </a:rPr>
              <a:t>Развитие воображения, выразительности движений и речи, групповой сплоченности, снятие эмоционального напряжения. </a:t>
            </a:r>
            <a:endParaRPr lang="ru-RU" sz="2400" dirty="0" smtClean="0">
              <a:latin typeface="Constantia" pitchFamily="18" charset="0"/>
            </a:endParaRPr>
          </a:p>
          <a:p>
            <a:pPr algn="just"/>
            <a:endParaRPr lang="ru-RU" sz="2400" dirty="0">
              <a:latin typeface="Constantia" pitchFamily="18" charset="0"/>
            </a:endParaRPr>
          </a:p>
          <a:p>
            <a:pPr algn="just"/>
            <a:r>
              <a:rPr lang="ru-RU" sz="2400" dirty="0" smtClean="0">
                <a:latin typeface="Constantia" pitchFamily="18" charset="0"/>
              </a:rPr>
              <a:t>Педагог </a:t>
            </a:r>
            <a:r>
              <a:rPr lang="ru-RU" sz="2400" dirty="0" smtClean="0">
                <a:latin typeface="Constantia" pitchFamily="18" charset="0"/>
              </a:rPr>
              <a:t>или ребёнок исполняет роль доктора Айболита, остальные дети исполняют роль больных обезьян. Доктор подходит к каждой обезьянке, жалеет её, гладит, после этого обезьянки выздоравливают. Они радуются, что у них больше ничего не болит. Дети делятся своими эмоциями, что им больше нравится: когда жалеют их или жалеть самим.</a:t>
            </a:r>
            <a:endParaRPr lang="ru-RU" sz="24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musafirova.ucoz.ru/Metod_kopilka/Pomosh/Dlja_prezent/Priroda/mir_prirody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43608" y="1412776"/>
            <a:ext cx="77768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Constantia" pitchFamily="18" charset="0"/>
              </a:rPr>
              <a:t>ЦВЕТОК    КАКТУСА</a:t>
            </a:r>
          </a:p>
          <a:p>
            <a:pPr algn="ctr"/>
            <a:endParaRPr lang="ru-RU" sz="2400" b="1" dirty="0" smtClean="0">
              <a:latin typeface="Constantia" pitchFamily="18" charset="0"/>
            </a:endParaRPr>
          </a:p>
          <a:p>
            <a:pPr algn="just"/>
            <a:r>
              <a:rPr lang="ru-RU" sz="2400" b="1" dirty="0" smtClean="0">
                <a:latin typeface="Constantia" pitchFamily="18" charset="0"/>
              </a:rPr>
              <a:t>Цель: </a:t>
            </a:r>
            <a:r>
              <a:rPr lang="ru-RU" sz="2400" dirty="0" smtClean="0">
                <a:latin typeface="Constantia" pitchFamily="18" charset="0"/>
              </a:rPr>
              <a:t>Расслабление мышц, эмоциональное равновесие, освоение позы покоя.</a:t>
            </a:r>
          </a:p>
          <a:p>
            <a:endParaRPr lang="ru-RU" sz="2400" dirty="0" smtClean="0">
              <a:latin typeface="Constantia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400" dirty="0" smtClean="0">
                <a:latin typeface="Constantia" pitchFamily="18" charset="0"/>
              </a:rPr>
              <a:t>Сидя </a:t>
            </a:r>
            <a:r>
              <a:rPr lang="ru-RU" sz="2400" dirty="0" smtClean="0">
                <a:latin typeface="Constantia" pitchFamily="18" charset="0"/>
              </a:rPr>
              <a:t>по-турецки, опустив голову и руки. Медленно поднять голову, распрямить корпус, руки развести в стороны. </a:t>
            </a:r>
            <a:endParaRPr lang="ru-RU" sz="2400" dirty="0" smtClean="0">
              <a:latin typeface="Constantia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400" dirty="0" smtClean="0">
                <a:latin typeface="Constantia" pitchFamily="18" charset="0"/>
              </a:rPr>
              <a:t>Голову </a:t>
            </a:r>
            <a:r>
              <a:rPr lang="ru-RU" sz="2400" dirty="0" smtClean="0">
                <a:latin typeface="Constantia" pitchFamily="18" charset="0"/>
              </a:rPr>
              <a:t>откинуть назад и медленно поворачивать за «солнцем». При этом мимика – глаза закрыты, мышцы лица расслаблены.</a:t>
            </a:r>
            <a:endParaRPr lang="ru-RU" sz="24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musafirova.ucoz.ru/Metod_kopilka/Pomosh/Dlja_prezent/Priroda/mir_prirody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63588" y="1028343"/>
            <a:ext cx="741682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Constantia" pitchFamily="18" charset="0"/>
              </a:rPr>
              <a:t>ЦВЕТОК</a:t>
            </a:r>
          </a:p>
          <a:p>
            <a:pPr algn="ctr"/>
            <a:endParaRPr lang="ru-RU" sz="2400" b="1" dirty="0" smtClean="0">
              <a:latin typeface="Constantia" pitchFamily="18" charset="0"/>
            </a:endParaRPr>
          </a:p>
          <a:p>
            <a:pPr algn="just"/>
            <a:r>
              <a:rPr lang="ru-RU" sz="2400" b="1" dirty="0" smtClean="0">
                <a:latin typeface="Constantia" pitchFamily="18" charset="0"/>
              </a:rPr>
              <a:t>Цель: </a:t>
            </a:r>
            <a:r>
              <a:rPr lang="ru-RU" sz="2400" dirty="0" smtClean="0">
                <a:latin typeface="Constantia" pitchFamily="18" charset="0"/>
              </a:rPr>
              <a:t>Развитие и коррекция эмоционально-личностной сферы психики ребёнка</a:t>
            </a:r>
          </a:p>
          <a:p>
            <a:endParaRPr lang="ru-RU" sz="2400" dirty="0" smtClean="0">
              <a:latin typeface="Constantia" pitchFamily="18" charset="0"/>
            </a:endParaRPr>
          </a:p>
          <a:p>
            <a:pPr algn="just"/>
            <a:r>
              <a:rPr lang="ru-RU" sz="2400" dirty="0" smtClean="0">
                <a:latin typeface="Constantia" pitchFamily="18" charset="0"/>
              </a:rPr>
              <a:t>Педагог </a:t>
            </a:r>
            <a:r>
              <a:rPr lang="ru-RU" sz="2400" dirty="0" smtClean="0">
                <a:latin typeface="Constantia" pitchFamily="18" charset="0"/>
              </a:rPr>
              <a:t>произносит следующие слова, сопровождая их действиями: - Тёплый луч упал на землю и согрел семечко. Из семечка проклюнулся росток. Из ростка вырос прекрасный цветок. Нежится на солнышке, подставляет теплу и свету каждый лепесток. </a:t>
            </a:r>
            <a:endParaRPr lang="ru-RU" sz="2400" dirty="0" smtClean="0">
              <a:latin typeface="Constantia" pitchFamily="18" charset="0"/>
            </a:endParaRPr>
          </a:p>
          <a:p>
            <a:pPr algn="just"/>
            <a:r>
              <a:rPr lang="ru-RU" sz="2400" dirty="0" smtClean="0">
                <a:latin typeface="Constantia" pitchFamily="18" charset="0"/>
              </a:rPr>
              <a:t>Дети </a:t>
            </a:r>
            <a:r>
              <a:rPr lang="ru-RU" sz="2400" dirty="0" smtClean="0">
                <a:latin typeface="Constantia" pitchFamily="18" charset="0"/>
              </a:rPr>
              <a:t>передают своими движениями движения цветка.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musafirova.ucoz.ru/Metod_kopilka/Pomosh/Dlja_prezent/Priroda/mir_prirody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115616" y="1556792"/>
            <a:ext cx="74888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Bookman Old Style" pitchFamily="18" charset="0"/>
              </a:rPr>
              <a:t>       Желательно</a:t>
            </a:r>
            <a:r>
              <a:rPr lang="ru-RU" sz="2800" b="1" dirty="0" smtClean="0">
                <a:latin typeface="Bookman Old Style" pitchFamily="18" charset="0"/>
              </a:rPr>
              <a:t>, чтобы </a:t>
            </a:r>
            <a:r>
              <a:rPr lang="ru-RU" sz="2800" b="1" dirty="0" smtClean="0">
                <a:latin typeface="Bookman Old Style" pitchFamily="18" charset="0"/>
              </a:rPr>
              <a:t>упражнения сопровождались </a:t>
            </a:r>
            <a:r>
              <a:rPr lang="ru-RU" sz="2800" b="1" dirty="0" smtClean="0">
                <a:latin typeface="Bookman Old Style" pitchFamily="18" charset="0"/>
              </a:rPr>
              <a:t>музыкой</a:t>
            </a:r>
            <a:r>
              <a:rPr lang="ru-RU" sz="2800" b="1" dirty="0" smtClean="0">
                <a:latin typeface="Bookman Old Style" pitchFamily="18" charset="0"/>
              </a:rPr>
              <a:t>.</a:t>
            </a:r>
          </a:p>
          <a:p>
            <a:pPr algn="just"/>
            <a:r>
              <a:rPr lang="ru-RU" sz="2800" b="1" smtClean="0">
                <a:latin typeface="Bookman Old Style" pitchFamily="18" charset="0"/>
              </a:rPr>
              <a:t>       Музыка </a:t>
            </a:r>
            <a:r>
              <a:rPr lang="ru-RU" sz="2800" b="1" dirty="0" smtClean="0">
                <a:latin typeface="Bookman Old Style" pitchFamily="18" charset="0"/>
              </a:rPr>
              <a:t>помогает ребенку войти в нужное эмоциональное </a:t>
            </a:r>
            <a:r>
              <a:rPr lang="ru-RU" sz="2800" b="1" dirty="0" smtClean="0">
                <a:latin typeface="Bookman Old Style" pitchFamily="18" charset="0"/>
              </a:rPr>
              <a:t>состояние.       </a:t>
            </a:r>
          </a:p>
          <a:p>
            <a:pPr algn="just"/>
            <a:r>
              <a:rPr lang="ru-RU" sz="2800" b="1" dirty="0">
                <a:latin typeface="Bookman Old Style" pitchFamily="18" charset="0"/>
              </a:rPr>
              <a:t> </a:t>
            </a:r>
            <a:r>
              <a:rPr lang="ru-RU" sz="2800" b="1" dirty="0" smtClean="0">
                <a:latin typeface="Bookman Old Style" pitchFamily="18" charset="0"/>
              </a:rPr>
              <a:t>      М</a:t>
            </a:r>
            <a:r>
              <a:rPr lang="ru-RU" sz="2800" b="1" dirty="0" smtClean="0">
                <a:latin typeface="Bookman Old Style" pitchFamily="18" charset="0"/>
              </a:rPr>
              <a:t>узыка может быть </a:t>
            </a:r>
            <a:r>
              <a:rPr lang="ru-RU" sz="2800" b="1" dirty="0" smtClean="0">
                <a:latin typeface="Bookman Old Style" pitchFamily="18" charset="0"/>
              </a:rPr>
              <a:t>фоном, усиливающим эмоции, образные представления детей, снимающим психоэмоциональное напряжение.</a:t>
            </a:r>
            <a:endParaRPr lang="ru-RU" sz="28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musafirova.ucoz.ru/Metod_kopilka/Pomosh/Dlja_prezent/Priroda/mir_prirody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45432" y="233388"/>
            <a:ext cx="622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Примеры этюдов</a:t>
            </a: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43608" y="714150"/>
            <a:ext cx="7632848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1. Пластический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 этюд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prstClr val="black"/>
                </a:solidFill>
                <a:latin typeface="Arial" charset="0"/>
              </a:rPr>
              <a:t>Изобразить ласковую кошечку, игривого жеребенка; довольную, полакомившуюся капустой козочку; бодливую корову, грозного быка; поросенка, валяющегося в грязи; верблюда, идущего по пустыне.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FF0000"/>
                </a:solidFill>
                <a:latin typeface="Arial" charset="0"/>
              </a:rPr>
              <a:t>Обыгрывание ситуаций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prstClr val="black"/>
                </a:solidFill>
                <a:latin typeface="Arial" charset="0"/>
              </a:rPr>
              <a:t>*  Кошка и мышка: изобразить мышонка, попавшего в лапы кошки, и довольную кошку. Показать хитрого мышонка, убежавшего от кошки, и огорченную кошку.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prstClr val="black"/>
                </a:solidFill>
                <a:latin typeface="Arial" charset="0"/>
              </a:rPr>
              <a:t>Ежик и бычок: передать движением, мимикой или иным способом бычка и ежика (по содержанию стихотворения).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prstClr val="black"/>
                </a:solidFill>
                <a:latin typeface="Arial" charset="0"/>
              </a:rPr>
              <a:t>Встретил ежика бычок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prstClr val="black"/>
                </a:solidFill>
                <a:latin typeface="Arial" charset="0"/>
              </a:rPr>
              <a:t>И лизнул его в бочок.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prstClr val="black"/>
                </a:solidFill>
                <a:latin typeface="Arial" charset="0"/>
              </a:rPr>
              <a:t>Но, лизнув его, бычок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prstClr val="black"/>
                </a:solidFill>
                <a:latin typeface="Arial" charset="0"/>
              </a:rPr>
              <a:t>Уколол свой язычок.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prstClr val="black"/>
                </a:solidFill>
                <a:latin typeface="Arial" charset="0"/>
              </a:rPr>
              <a:t>А колючий еж смеется: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prstClr val="black"/>
                </a:solidFill>
                <a:latin typeface="Arial" charset="0"/>
              </a:rPr>
              <a:t>«В рот не суй что попадется!» </a:t>
            </a:r>
            <a:endParaRPr lang="ru-RU" b="1" dirty="0" smtClean="0">
              <a:solidFill>
                <a:prstClr val="black"/>
              </a:solidFill>
              <a:latin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b="1" dirty="0" smtClean="0">
                <a:solidFill>
                  <a:prstClr val="black"/>
                </a:solidFill>
                <a:latin typeface="Arial" charset="0"/>
              </a:rPr>
              <a:t>                                                  </a:t>
            </a:r>
            <a:r>
              <a:rPr lang="ru-RU" b="1" dirty="0" smtClean="0">
                <a:solidFill>
                  <a:prstClr val="black"/>
                </a:solidFill>
                <a:latin typeface="Arial" charset="0"/>
              </a:rPr>
              <a:t>А</a:t>
            </a:r>
            <a:r>
              <a:rPr lang="ru-RU" b="1" dirty="0">
                <a:solidFill>
                  <a:prstClr val="black"/>
                </a:solidFill>
                <a:latin typeface="Arial" charset="0"/>
              </a:rPr>
              <a:t>. </a:t>
            </a:r>
            <a:r>
              <a:rPr lang="ru-RU" b="1" dirty="0" smtClean="0">
                <a:solidFill>
                  <a:prstClr val="black"/>
                </a:solidFill>
                <a:latin typeface="Arial" charset="0"/>
              </a:rPr>
              <a:t>Воронько</a:t>
            </a:r>
            <a:endParaRPr lang="ru-RU" b="1" dirty="0">
              <a:solidFill>
                <a:prstClr val="black"/>
              </a:solidFill>
              <a:latin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36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musafirova.ucoz.ru/Metod_kopilka/Pomosh/Dlja_prezent/Priroda/mir_prirody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863588" y="1052736"/>
            <a:ext cx="741682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u="sng" dirty="0">
                <a:solidFill>
                  <a:srgbClr val="C00000"/>
                </a:solidFill>
                <a:latin typeface="Arial" charset="0"/>
              </a:rPr>
              <a:t>Представить: </a:t>
            </a:r>
            <a:r>
              <a:rPr lang="ru-RU" sz="2000" b="1" dirty="0">
                <a:solidFill>
                  <a:srgbClr val="C00000"/>
                </a:solidFill>
                <a:latin typeface="Arial" charset="0"/>
              </a:rPr>
              <a:t>вы строители.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prstClr val="black"/>
                </a:solidFill>
                <a:latin typeface="Arial" charset="0"/>
              </a:rPr>
              <a:t>Наливаете краску в ведро, красите стену, ставите лестницу к стене, поднимаетесь по лестнице, забиваете гвозди молотком, сверлите дырки дрелью, вставляете стекла в раму, проводите электропроводку, открываете и закрываете замок.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u="sng" dirty="0">
                <a:solidFill>
                  <a:prstClr val="black"/>
                </a:solidFill>
                <a:latin typeface="Arial" charset="0"/>
              </a:rPr>
              <a:t>Задание: угадайте, что я делаю.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prstClr val="black"/>
                </a:solidFill>
                <a:latin typeface="Arial" charset="0"/>
              </a:rPr>
              <a:t>Один ребенок показывает действия строителей, а другие — угадывают.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C00000"/>
                </a:solidFill>
                <a:latin typeface="Arial" charset="0"/>
              </a:rPr>
              <a:t>Образные перевоплощения и оживление предметов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prstClr val="black"/>
                </a:solidFill>
                <a:latin typeface="Arial" charset="0"/>
              </a:rPr>
              <a:t>Изобразить подъемный кран, груженый самосвал, брошенный на дороге кирпич, бетономешалку, электродрель и другие инструменты.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prstClr val="black"/>
                </a:solidFill>
                <a:latin typeface="Arial" charset="0"/>
              </a:rPr>
              <a:t>Изобразить дом, покинутый хозяевами; разрушенную избушку; дом, в который въезжают новоселы.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prstClr val="black"/>
                </a:solidFill>
                <a:latin typeface="Arial" charset="0"/>
              </a:rPr>
              <a:t>Представить себя пилой, полотком, дрелью. Показать назначение этих инструментов.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71600" y="404664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2. Образно-пластическое творчество детей</a:t>
            </a:r>
            <a:endParaRPr lang="ru-RU" sz="2800" b="1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08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musafirova.ucoz.ru/Metod_kopilka/Pomosh/Dlja_prezent/Priroda/mir_prirody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971600" y="620688"/>
            <a:ext cx="741682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anose="02030602050306030303" pitchFamily="18" charset="0"/>
              </a:rPr>
              <a:t>3. </a:t>
            </a:r>
            <a:r>
              <a:rPr lang="ru-RU" sz="2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anose="02030602050306030303" pitchFamily="18" charset="0"/>
              </a:rPr>
              <a:t>Передача </a:t>
            </a:r>
            <a:r>
              <a:rPr lang="ru-RU" sz="28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anose="02030602050306030303" pitchFamily="18" charset="0"/>
              </a:rPr>
              <a:t>мимикой и движением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  <a:r>
              <a:rPr lang="ru-RU" sz="2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anose="02030602050306030303" pitchFamily="18" charset="0"/>
              </a:rPr>
              <a:t>характера поведения </a:t>
            </a:r>
            <a:r>
              <a:rPr lang="ru-RU" sz="28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anose="02030602050306030303" pitchFamily="18" charset="0"/>
              </a:rPr>
              <a:t>… Обыгрывание</a:t>
            </a:r>
            <a:r>
              <a:rPr lang="ru-RU" sz="2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anose="02030602050306030303" pitchFamily="18" charset="0"/>
              </a:rPr>
              <a:t>..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8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algn="just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Медведь в берлоге.</a:t>
            </a: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Осень. Медведь выбирает место для берлоги, ложится и засыпает. Зима. Медведь находится в зимней спячке. Весна. Медведь просыпается, вертит головой, вытягивает поочередно ноги, зевает, потягивается, а затем выходит из берлоги. Лето. Медведь лакомится малиной и ловит рыбу.</a:t>
            </a:r>
          </a:p>
          <a:p>
            <a:pPr algn="just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Медвежата и пчелы.</a:t>
            </a: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Медвежата мед искали, дружно дерево качали. Показать, как раскачивается дерево. Изобразить, как медведь залезает на него, запускает лапу в улей, ест сладкий мед, выражая удовольствие. Пчелы нападают и жалят медведя, ему больно. Показать, как медведь отмахивается, бежит, а затем прыгает в воду. Изобразить: вам жалко медведя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musafirova.ucoz.ru/Metod_kopilka/Pomosh/Dlja_prezent/Priroda/mir_prirody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971600" y="620688"/>
            <a:ext cx="741682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Constantia" pitchFamily="18" charset="0"/>
              </a:rPr>
              <a:t>ВОЛШЕБНЫЙ ЦВЕТОК</a:t>
            </a:r>
          </a:p>
          <a:p>
            <a:pPr algn="ctr"/>
            <a:endParaRPr lang="ru-RU" sz="2400" b="1" dirty="0" smtClean="0">
              <a:latin typeface="Constantia" pitchFamily="18" charset="0"/>
            </a:endParaRPr>
          </a:p>
          <a:p>
            <a:r>
              <a:rPr lang="ru-RU" sz="2400" b="1" dirty="0" smtClean="0">
                <a:latin typeface="Constantia" pitchFamily="18" charset="0"/>
              </a:rPr>
              <a:t>Цель</a:t>
            </a:r>
            <a:r>
              <a:rPr lang="ru-RU" sz="2400" dirty="0" smtClean="0">
                <a:latin typeface="Constantia" pitchFamily="18" charset="0"/>
              </a:rPr>
              <a:t>: Учить выражать свою индивидуальность. </a:t>
            </a:r>
          </a:p>
          <a:p>
            <a:endParaRPr lang="ru-RU" sz="2400" dirty="0" smtClean="0">
              <a:latin typeface="Constantia" pitchFamily="18" charset="0"/>
            </a:endParaRPr>
          </a:p>
          <a:p>
            <a:pPr algn="just"/>
            <a:r>
              <a:rPr lang="ru-RU" sz="2400" dirty="0" smtClean="0">
                <a:latin typeface="Constantia" pitchFamily="18" charset="0"/>
              </a:rPr>
              <a:t>Представлять себя другим детям в группе.</a:t>
            </a:r>
          </a:p>
          <a:p>
            <a:pPr algn="just"/>
            <a:r>
              <a:rPr lang="ru-RU" sz="2400" dirty="0" smtClean="0">
                <a:latin typeface="Constantia" pitchFamily="18" charset="0"/>
              </a:rPr>
              <a:t>Детям предлагают представить себя маленькими ростками цветов. По желанию, они выбирают, кто каким будет цветком. Далее под музыку показывают, как цветок распускается (дети медленно поднимаются в полный рост, раскрывают руки, сложенные «бутоном»). </a:t>
            </a:r>
          </a:p>
          <a:p>
            <a:r>
              <a:rPr lang="ru-RU" sz="2400" dirty="0" smtClean="0">
                <a:latin typeface="Constantia" pitchFamily="18" charset="0"/>
              </a:rPr>
              <a:t>Затем каждый ребёнок рассказывает о себе:  где и с кем он растёт, как себя чувствует, о чём мечтает, что любит, с кем хочет дружить и так далее.</a:t>
            </a:r>
            <a:endParaRPr lang="ru-RU" sz="24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musafirova.ucoz.ru/Metod_kopilka/Pomosh/Dlja_prezent/Priroda/mir_prirody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115616" y="692696"/>
            <a:ext cx="680424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Constantia" pitchFamily="18" charset="0"/>
              </a:rPr>
              <a:t>ПЕРЕДАЧА ЧУВСТВ</a:t>
            </a:r>
          </a:p>
          <a:p>
            <a:pPr algn="ctr"/>
            <a:endParaRPr lang="ru-RU" sz="2400" b="1" dirty="0" smtClean="0">
              <a:latin typeface="Constantia" pitchFamily="18" charset="0"/>
            </a:endParaRPr>
          </a:p>
          <a:p>
            <a:r>
              <a:rPr lang="ru-RU" sz="2400" b="1" dirty="0" smtClean="0">
                <a:latin typeface="Constantia" pitchFamily="18" charset="0"/>
              </a:rPr>
              <a:t>Цель: </a:t>
            </a:r>
            <a:r>
              <a:rPr lang="ru-RU" sz="2400" dirty="0" smtClean="0">
                <a:latin typeface="Constantia" pitchFamily="18" charset="0"/>
              </a:rPr>
              <a:t>Учить детей передавать различные эмоциональные состояния невербальным способом.</a:t>
            </a:r>
          </a:p>
          <a:p>
            <a:endParaRPr lang="ru-RU" sz="2400" dirty="0" smtClean="0">
              <a:latin typeface="Constantia" pitchFamily="18" charset="0"/>
            </a:endParaRPr>
          </a:p>
          <a:p>
            <a:pPr algn="just"/>
            <a:r>
              <a:rPr lang="ru-RU" sz="2400" dirty="0" smtClean="0">
                <a:latin typeface="Constantia" pitchFamily="18" charset="0"/>
              </a:rPr>
              <a:t>Ребёнку даётся задание: передать по «цепочке» определённое чувство с помощью мимики, жестов, прикосновений. Чувство называет на ухо педагог-психолог первому ребёнку, детям произносить слова не разрешается. Затем дети обсуждают, какое чувство они передавали, что они чувствовали при этом</a:t>
            </a:r>
            <a:endParaRPr lang="ru-RU" sz="24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musafirova.ucoz.ru/Metod_kopilka/Pomosh/Dlja_prezent/Priroda/mir_prirody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71600" y="1268760"/>
            <a:ext cx="77048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Constantia" pitchFamily="18" charset="0"/>
              </a:rPr>
              <a:t>ПОЗОВИ     ЛАСКОВО</a:t>
            </a:r>
          </a:p>
          <a:p>
            <a:pPr algn="ctr"/>
            <a:endParaRPr lang="ru-RU" sz="2400" b="1" dirty="0" smtClean="0">
              <a:latin typeface="Constantia" pitchFamily="18" charset="0"/>
            </a:endParaRPr>
          </a:p>
          <a:p>
            <a:r>
              <a:rPr lang="ru-RU" sz="2400" b="1" dirty="0" smtClean="0">
                <a:latin typeface="Constantia" pitchFamily="18" charset="0"/>
              </a:rPr>
              <a:t>Цель: </a:t>
            </a:r>
            <a:r>
              <a:rPr lang="ru-RU" sz="2400" dirty="0" smtClean="0">
                <a:latin typeface="Constantia" pitchFamily="18" charset="0"/>
              </a:rPr>
              <a:t>Воспитывать доброжелательное отношение детей друг к другу. </a:t>
            </a:r>
          </a:p>
          <a:p>
            <a:endParaRPr lang="ru-RU" sz="2400" dirty="0" smtClean="0">
              <a:latin typeface="Constantia" pitchFamily="18" charset="0"/>
            </a:endParaRPr>
          </a:p>
          <a:p>
            <a:pPr algn="just"/>
            <a:r>
              <a:rPr lang="ru-RU" sz="2400" dirty="0" smtClean="0">
                <a:latin typeface="Constantia" pitchFamily="18" charset="0"/>
              </a:rPr>
              <a:t>Дети стоят по кругу. Воспитатель предлагает ребёнку передать мяч (или игрушку) ребёнку, стоящему рядом, ласково назвав его по имени. Ребёнок берёт мяч и передаёт его следующему ребёнку с тем же заданием. После этого дети делятся своими впечатлениями и ощущениями.</a:t>
            </a:r>
            <a:endParaRPr lang="ru-RU" sz="24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2154</Words>
  <Application>Microsoft Office PowerPoint</Application>
  <PresentationFormat>Экран (4:3)</PresentationFormat>
  <Paragraphs>192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9" baseType="lpstr">
      <vt:lpstr>Arial</vt:lpstr>
      <vt:lpstr>Bookman Old Style</vt:lpstr>
      <vt:lpstr>Calibri</vt:lpstr>
      <vt:lpstr>Constantia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Евросеть</dc:creator>
  <cp:lastModifiedBy>ADmin</cp:lastModifiedBy>
  <cp:revision>80</cp:revision>
  <dcterms:created xsi:type="dcterms:W3CDTF">2016-07-19T00:43:25Z</dcterms:created>
  <dcterms:modified xsi:type="dcterms:W3CDTF">2021-12-01T08:28:14Z</dcterms:modified>
</cp:coreProperties>
</file>